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  <p:sldId id="278" r:id="rId24"/>
    <p:sldId id="279" r:id="rId25"/>
    <p:sldId id="280" r:id="rId26"/>
    <p:sldId id="287" r:id="rId27"/>
    <p:sldId id="281" r:id="rId28"/>
    <p:sldId id="282" r:id="rId29"/>
    <p:sldId id="283" r:id="rId30"/>
    <p:sldId id="284" r:id="rId31"/>
  </p:sldIdLst>
  <p:sldSz cx="9144000" cy="6858000" type="screen4x3"/>
  <p:notesSz cx="7104063" cy="10234613"/>
  <p:embeddedFontLst>
    <p:embeddedFont>
      <p:font typeface="Malgun Gothic" panose="020B0503020000020004" pitchFamily="50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Georgia" panose="02040502050405020303" pitchFamily="18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7">
          <p15:clr>
            <a:srgbClr val="A4A3A4"/>
          </p15:clr>
        </p15:guide>
        <p15:guide id="3" orient="horz" pos="414">
          <p15:clr>
            <a:srgbClr val="A4A3A4"/>
          </p15:clr>
        </p15:guide>
        <p15:guide id="4" orient="horz" pos="1049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hxUfMaEnlj8NvS4WUHSSOl7tNc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66" y="96"/>
      </p:cViewPr>
      <p:guideLst>
        <p:guide orient="horz" pos="2160"/>
        <p:guide pos="2857"/>
        <p:guide orient="horz" pos="414"/>
        <p:guide orient="horz" pos="10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45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574" name="Google Shape;574;p45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063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588" name="Google Shape;588;p4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0367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243" name="Google Shape;243;p7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8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316" name="Google Shape;316;p8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343" name="Google Shape;343;p9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1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374" name="Google Shape;374;p10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398" name="Google Shape;398;p1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4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424" name="Google Shape;424;p4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4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446" name="Google Shape;446;p4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1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474" name="Google Shape;474;p1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43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43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p4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p44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4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602" name="Google Shape;602;p46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4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623" name="Google Shape;623;p47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p48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48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4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9" name="Google Shape;649;p49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4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9" name="Google Shape;649;p49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986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5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664" name="Google Shape;664;p50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5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681" name="Google Shape;681;p5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5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689" name="Google Shape;689;p52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118" name="Google Shape;118;p3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13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3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126" name="Google Shape;126;p37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135" name="Google Shape;135;p5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8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162" name="Google Shape;162;p38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3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188" name="Google Shape;188;p39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4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212" name="Google Shape;212;p40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</p:txBody>
      </p:sp>
      <p:sp>
        <p:nvSpPr>
          <p:cNvPr id="235" name="Google Shape;235;p6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gif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Wolkenstockwerke.png#/media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drive.google.com/file/d/1IUu3DAkjkA6BAEopgVqPWQ1J3xwD6Xdi/view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2.png"/><Relationship Id="rId10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Relationship Id="rId1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" descr="녹번 2구역 재개발-집 고를 때 사람들이 남향 남향하는 이유. jpg-1번 이미지"/>
          <p:cNvPicPr preferRelativeResize="0"/>
          <p:nvPr/>
        </p:nvPicPr>
        <p:blipFill rotWithShape="1">
          <a:blip r:embed="rId3">
            <a:alphaModFix/>
          </a:blip>
          <a:srcRect t="4655" b="17724"/>
          <a:stretch/>
        </p:blipFill>
        <p:spPr>
          <a:xfrm>
            <a:off x="-9525" y="904478"/>
            <a:ext cx="9163050" cy="417260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"/>
          <p:cNvSpPr/>
          <p:nvPr/>
        </p:nvSpPr>
        <p:spPr>
          <a:xfrm>
            <a:off x="-19050" y="904478"/>
            <a:ext cx="9163050" cy="41726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2295526" y="3286467"/>
            <a:ext cx="4572000" cy="495300"/>
          </a:xfrm>
          <a:prstGeom prst="rect">
            <a:avLst/>
          </a:prstGeom>
          <a:solidFill>
            <a:srgbClr val="536062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826730" y="2668971"/>
            <a:ext cx="5490542" cy="495300"/>
          </a:xfrm>
          <a:prstGeom prst="rect">
            <a:avLst/>
          </a:prstGeom>
          <a:solidFill>
            <a:srgbClr val="536062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0"/>
            <a:ext cx="33891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2021-1 MLDL Final Report</a:t>
            </a:r>
            <a:endParaRPr sz="12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877235" y="2349480"/>
            <a:ext cx="7640187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Estimate the timing and intensity of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0" indent="-572135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daylight coming in the room</a:t>
            </a:r>
            <a:endParaRPr sz="2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3346344" y="5279870"/>
            <a:ext cx="2451313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2021.06.24</a:t>
            </a:r>
            <a:endParaRPr sz="16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72135" marR="0" lvl="0" indent="-57213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Go 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0" indent="-5721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72135" marR="0" lvl="0" indent="-5721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Yeon Bae, Taeye Kwack,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0" indent="-5721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Juhyeon Kim, Seongyong 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91" name="Google Shape;91;p1" descr="서울대 연세대 고려대 대학교 로고 배경화면 : 네이버 블로그"/>
            <p:cNvPicPr preferRelativeResize="0"/>
            <p:nvPr/>
          </p:nvPicPr>
          <p:blipFill rotWithShape="1">
            <a:blip r:embed="rId4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577" name="Google Shape;577;p45"/>
          <p:cNvSpPr/>
          <p:nvPr/>
        </p:nvSpPr>
        <p:spPr>
          <a:xfrm>
            <a:off x="429255" y="23885"/>
            <a:ext cx="2626040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Design</a:t>
            </a:r>
            <a:endParaRPr sz="2000" b="1" i="0" u="none" strike="noStrike" cap="none" dirty="0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8" name="Google Shape;578;p45"/>
          <p:cNvSpPr/>
          <p:nvPr/>
        </p:nvSpPr>
        <p:spPr>
          <a:xfrm>
            <a:off x="3384000" y="488103"/>
            <a:ext cx="5760000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5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0" name="Google Shape;580;p45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581" name="Google Shape;581;p45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45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4" name="Google Shape;58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048" y="633718"/>
            <a:ext cx="6390376" cy="5669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96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591" name="Google Shape;591;p4"/>
          <p:cNvSpPr/>
          <p:nvPr/>
        </p:nvSpPr>
        <p:spPr>
          <a:xfrm>
            <a:off x="429255" y="23885"/>
            <a:ext cx="2626040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Design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2" name="Google Shape;592;p4"/>
          <p:cNvSpPr/>
          <p:nvPr/>
        </p:nvSpPr>
        <p:spPr>
          <a:xfrm>
            <a:off x="3384000" y="488103"/>
            <a:ext cx="5760000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4" name="Google Shape;594;p4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595" name="Google Shape;595;p4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4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8" name="Google Shape;59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311" y="941308"/>
            <a:ext cx="6542425" cy="5597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00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"/>
          <p:cNvSpPr/>
          <p:nvPr/>
        </p:nvSpPr>
        <p:spPr>
          <a:xfrm>
            <a:off x="262761" y="23885"/>
            <a:ext cx="2121093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7" name="Google Shape;247;p7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7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250" name="Google Shape;250;p7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7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254" name="Google Shape;254;p7" descr="서울대 연세대 고려대 대학교 로고 배경화면 : 네이버 블로그"/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7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7"/>
          <p:cNvGrpSpPr/>
          <p:nvPr/>
        </p:nvGrpSpPr>
        <p:grpSpPr>
          <a:xfrm>
            <a:off x="732286" y="1243271"/>
            <a:ext cx="7856600" cy="5274200"/>
            <a:chOff x="64406" y="2964465"/>
            <a:chExt cx="5264210" cy="3533907"/>
          </a:xfrm>
        </p:grpSpPr>
        <p:sp>
          <p:nvSpPr>
            <p:cNvPr id="257" name="Google Shape;257;p7"/>
            <p:cNvSpPr/>
            <p:nvPr/>
          </p:nvSpPr>
          <p:spPr>
            <a:xfrm rot="10800000">
              <a:off x="3012107" y="3550883"/>
              <a:ext cx="1523381" cy="1122401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8" name="Google Shape;258;p7" descr="사무실 빌딩 작업 라인 아이콘 벡터, 아키텍처, 배경, 비즈니스 PNG 및 벡터 에 대한 무료 다운로드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452" y="4355658"/>
              <a:ext cx="1057117" cy="1057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7" descr="벡터 오피스 빌딩 아이콘, 건물, 건물, 사무실 아이콘 PNG 및 벡터 에 대한 무료 다운로드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91229" y="5447056"/>
              <a:ext cx="1071860" cy="105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7" descr="Building Icons – Free Vector Download, PNG, SVG, GI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5906" y="5202316"/>
              <a:ext cx="1280272" cy="12802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1" name="Google Shape;261;p7"/>
            <p:cNvGrpSpPr/>
            <p:nvPr/>
          </p:nvGrpSpPr>
          <p:grpSpPr>
            <a:xfrm>
              <a:off x="1793738" y="5193808"/>
              <a:ext cx="879349" cy="1146381"/>
              <a:chOff x="1378796" y="2027227"/>
              <a:chExt cx="3924663" cy="5116466"/>
            </a:xfrm>
          </p:grpSpPr>
          <p:grpSp>
            <p:nvGrpSpPr>
              <p:cNvPr id="262" name="Google Shape;262;p7"/>
              <p:cNvGrpSpPr/>
              <p:nvPr/>
            </p:nvGrpSpPr>
            <p:grpSpPr>
              <a:xfrm>
                <a:off x="1378796" y="2027227"/>
                <a:ext cx="3924663" cy="5116466"/>
                <a:chOff x="-1369309" y="920910"/>
                <a:chExt cx="6002222" cy="6408616"/>
              </a:xfrm>
            </p:grpSpPr>
            <p:pic>
              <p:nvPicPr>
                <p:cNvPr id="263" name="Google Shape;263;p7" descr="건물 - 무료 건물개 아이콘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flipH="1">
                  <a:off x="-1363331" y="1344992"/>
                  <a:ext cx="5996244" cy="59845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4" name="Google Shape;264;p7"/>
                <p:cNvSpPr/>
                <p:nvPr/>
              </p:nvSpPr>
              <p:spPr>
                <a:xfrm>
                  <a:off x="2592815" y="922939"/>
                  <a:ext cx="2040098" cy="283300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7"/>
                <p:cNvSpPr/>
                <p:nvPr/>
              </p:nvSpPr>
              <p:spPr>
                <a:xfrm>
                  <a:off x="-1363331" y="920910"/>
                  <a:ext cx="2040098" cy="221358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7"/>
                <p:cNvSpPr/>
                <p:nvPr/>
              </p:nvSpPr>
              <p:spPr>
                <a:xfrm>
                  <a:off x="3767075" y="3429000"/>
                  <a:ext cx="730264" cy="199854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7"/>
                <p:cNvSpPr/>
                <p:nvPr/>
              </p:nvSpPr>
              <p:spPr>
                <a:xfrm>
                  <a:off x="-1369309" y="3101574"/>
                  <a:ext cx="906129" cy="2325971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7"/>
                <p:cNvSpPr/>
                <p:nvPr/>
              </p:nvSpPr>
              <p:spPr>
                <a:xfrm>
                  <a:off x="1893944" y="1006276"/>
                  <a:ext cx="730265" cy="32442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7"/>
                <p:cNvSpPr/>
                <p:nvPr/>
              </p:nvSpPr>
              <p:spPr>
                <a:xfrm>
                  <a:off x="2135224" y="1241080"/>
                  <a:ext cx="730265" cy="32442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7"/>
                <p:cNvSpPr/>
                <p:nvPr/>
              </p:nvSpPr>
              <p:spPr>
                <a:xfrm>
                  <a:off x="2135224" y="1202929"/>
                  <a:ext cx="730265" cy="32442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7"/>
                <p:cNvSpPr/>
                <p:nvPr/>
              </p:nvSpPr>
              <p:spPr>
                <a:xfrm>
                  <a:off x="2296744" y="1429781"/>
                  <a:ext cx="730265" cy="32442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7"/>
                <p:cNvSpPr/>
                <p:nvPr/>
              </p:nvSpPr>
              <p:spPr>
                <a:xfrm>
                  <a:off x="638739" y="1091643"/>
                  <a:ext cx="730265" cy="32442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7"/>
                <p:cNvSpPr/>
                <p:nvPr/>
              </p:nvSpPr>
              <p:spPr>
                <a:xfrm>
                  <a:off x="137866" y="1416068"/>
                  <a:ext cx="730265" cy="61163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7"/>
                <p:cNvSpPr/>
                <p:nvPr/>
              </p:nvSpPr>
              <p:spPr>
                <a:xfrm>
                  <a:off x="270617" y="1397463"/>
                  <a:ext cx="730265" cy="32442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7"/>
                <p:cNvSpPr/>
                <p:nvPr/>
              </p:nvSpPr>
              <p:spPr>
                <a:xfrm>
                  <a:off x="617017" y="1111123"/>
                  <a:ext cx="730265" cy="32442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6" name="Google Shape;276;p7"/>
              <p:cNvSpPr/>
              <p:nvPr/>
            </p:nvSpPr>
            <p:spPr>
              <a:xfrm>
                <a:off x="2653647" y="2027227"/>
                <a:ext cx="1327361" cy="13630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" name="Google Shape;277;p7"/>
            <p:cNvSpPr/>
            <p:nvPr/>
          </p:nvSpPr>
          <p:spPr>
            <a:xfrm rot="-5830185">
              <a:off x="455067" y="5151707"/>
              <a:ext cx="839206" cy="240065"/>
            </a:xfrm>
            <a:prstGeom prst="parallelogram">
              <a:avLst>
                <a:gd name="adj" fmla="val 25000"/>
              </a:avLst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8" name="Google Shape;278;p7" descr="분양 아파트 - 무료 건물개 아이콘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48166" y="4259436"/>
              <a:ext cx="921900" cy="9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7" descr="학교 건물 - 무료 건물개 아이콘"/>
            <p:cNvPicPr preferRelativeResize="0"/>
            <p:nvPr/>
          </p:nvPicPr>
          <p:blipFill rotWithShape="1">
            <a:blip r:embed="rId9">
              <a:alphaModFix/>
            </a:blip>
            <a:srcRect l="23770" r="22907" b="10726"/>
            <a:stretch/>
          </p:blipFill>
          <p:spPr>
            <a:xfrm>
              <a:off x="2288706" y="4758245"/>
              <a:ext cx="429655" cy="3776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0" name="Google Shape;280;p7"/>
            <p:cNvCxnSpPr/>
            <p:nvPr/>
          </p:nvCxnSpPr>
          <p:spPr>
            <a:xfrm rot="10800000">
              <a:off x="838332" y="3406169"/>
              <a:ext cx="0" cy="173799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81" name="Google Shape;281;p7"/>
            <p:cNvCxnSpPr/>
            <p:nvPr/>
          </p:nvCxnSpPr>
          <p:spPr>
            <a:xfrm>
              <a:off x="340404" y="5127172"/>
              <a:ext cx="2622288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82" name="Google Shape;282;p7"/>
            <p:cNvCxnSpPr/>
            <p:nvPr/>
          </p:nvCxnSpPr>
          <p:spPr>
            <a:xfrm rot="10800000" flipH="1">
              <a:off x="838332" y="3384237"/>
              <a:ext cx="1880029" cy="1734773"/>
            </a:xfrm>
            <a:prstGeom prst="straightConnector1">
              <a:avLst/>
            </a:prstGeom>
            <a:noFill/>
            <a:ln w="19050" cap="flat" cmpd="sng">
              <a:solidFill>
                <a:srgbClr val="EC8B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83" name="Google Shape;283;p7"/>
            <p:cNvSpPr/>
            <p:nvPr/>
          </p:nvSpPr>
          <p:spPr>
            <a:xfrm>
              <a:off x="2428467" y="5170622"/>
              <a:ext cx="1658580" cy="175261"/>
            </a:xfrm>
            <a:prstGeom prst="rect">
              <a:avLst/>
            </a:prstGeom>
            <a:solidFill>
              <a:srgbClr val="BDC6D6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Shade from surrounding buildings</a:t>
              </a:r>
              <a:endPara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284" name="Google Shape;284;p7" descr="&lt;strong&gt;Sun&lt;/strong&gt; 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613676" y="2964465"/>
              <a:ext cx="530631" cy="530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7"/>
            <p:cNvSpPr/>
            <p:nvPr/>
          </p:nvSpPr>
          <p:spPr>
            <a:xfrm rot="-2484742">
              <a:off x="446298" y="4388799"/>
              <a:ext cx="1039620" cy="1547637"/>
            </a:xfrm>
            <a:prstGeom prst="arc">
              <a:avLst>
                <a:gd name="adj1" fmla="val 18064742"/>
                <a:gd name="adj2" fmla="val 20854379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831431" y="4114404"/>
              <a:ext cx="963356" cy="175261"/>
            </a:xfrm>
            <a:prstGeom prst="rect">
              <a:avLst/>
            </a:prstGeom>
            <a:solidFill>
              <a:srgbClr val="BDC6D6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Solar Zenith Angle</a:t>
              </a:r>
              <a:endPara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 rot="-5830185">
              <a:off x="1063607" y="5148837"/>
              <a:ext cx="526472" cy="165438"/>
            </a:xfrm>
            <a:prstGeom prst="parallelogram">
              <a:avLst>
                <a:gd name="adj" fmla="val 25000"/>
              </a:avLst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 rot="-5830185">
              <a:off x="582608" y="5134558"/>
              <a:ext cx="1027062" cy="300758"/>
            </a:xfrm>
            <a:prstGeom prst="parallelogram">
              <a:avLst>
                <a:gd name="adj" fmla="val 25000"/>
              </a:avLst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 rot="-5830185">
              <a:off x="1209352" y="5117887"/>
              <a:ext cx="1129413" cy="403467"/>
            </a:xfrm>
            <a:prstGeom prst="parallelogram">
              <a:avLst>
                <a:gd name="adj" fmla="val 25000"/>
              </a:avLst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 rot="4969815" flipH="1">
              <a:off x="1928677" y="5195548"/>
              <a:ext cx="456068" cy="45719"/>
            </a:xfrm>
            <a:prstGeom prst="parallelogram">
              <a:avLst>
                <a:gd name="adj" fmla="val 25000"/>
              </a:avLst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 rot="-5830185">
              <a:off x="2115666" y="5118029"/>
              <a:ext cx="423185" cy="119546"/>
            </a:xfrm>
            <a:prstGeom prst="parallelogram">
              <a:avLst>
                <a:gd name="adj" fmla="val 25000"/>
              </a:avLst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 rot="-5830185">
              <a:off x="2403114" y="5125174"/>
              <a:ext cx="423185" cy="119546"/>
            </a:xfrm>
            <a:prstGeom prst="parallelogram">
              <a:avLst>
                <a:gd name="adj" fmla="val 25000"/>
              </a:avLst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 rot="4969815" flipH="1">
              <a:off x="1321680" y="5195548"/>
              <a:ext cx="456068" cy="45719"/>
            </a:xfrm>
            <a:prstGeom prst="parallelogram">
              <a:avLst>
                <a:gd name="adj" fmla="val 25000"/>
              </a:avLst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 rot="-5830185">
              <a:off x="2171110" y="5126923"/>
              <a:ext cx="527397" cy="208357"/>
            </a:xfrm>
            <a:prstGeom prst="parallelogram">
              <a:avLst>
                <a:gd name="adj" fmla="val 25000"/>
              </a:avLst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5" name="Google Shape;295;p7" descr="Royalty Free &lt;strong&gt;Cloud&lt;/strong&gt; Stock Photos | rawpixel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755023" y="3082593"/>
              <a:ext cx="701092" cy="701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7" descr="Royalty Free &lt;strong&gt;Cloud&lt;/strong&gt; Stock Photos | rawpixe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51255" y="3400727"/>
              <a:ext cx="701092" cy="701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7" descr="Royalty Free &lt;strong&gt;Cloud&lt;/strong&gt; Stock Photos | rawpixe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748516" y="3002953"/>
              <a:ext cx="701092" cy="7010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7"/>
            <p:cNvSpPr/>
            <p:nvPr/>
          </p:nvSpPr>
          <p:spPr>
            <a:xfrm>
              <a:off x="1271963" y="3580249"/>
              <a:ext cx="969027" cy="175261"/>
            </a:xfrm>
            <a:prstGeom prst="rect">
              <a:avLst/>
            </a:prstGeom>
            <a:solidFill>
              <a:srgbClr val="BDC6D6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Radiation Intensity</a:t>
              </a:r>
              <a:endPara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299" name="Google Shape;299;p7"/>
            <p:cNvCxnSpPr/>
            <p:nvPr/>
          </p:nvCxnSpPr>
          <p:spPr>
            <a:xfrm>
              <a:off x="1966178" y="4672693"/>
              <a:ext cx="1800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0" name="Google Shape;300;p7"/>
            <p:cNvSpPr/>
            <p:nvPr/>
          </p:nvSpPr>
          <p:spPr>
            <a:xfrm>
              <a:off x="2238327" y="4486667"/>
              <a:ext cx="548651" cy="175261"/>
            </a:xfrm>
            <a:prstGeom prst="rect">
              <a:avLst/>
            </a:prstGeom>
            <a:solidFill>
              <a:srgbClr val="BDC6D6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Elevation</a:t>
              </a:r>
              <a:endPara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301" name="Google Shape;301;p7"/>
            <p:cNvCxnSpPr/>
            <p:nvPr/>
          </p:nvCxnSpPr>
          <p:spPr>
            <a:xfrm rot="10800000" flipH="1">
              <a:off x="2014545" y="4290404"/>
              <a:ext cx="1084517" cy="28153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2" name="Google Shape;302;p7"/>
            <p:cNvSpPr/>
            <p:nvPr/>
          </p:nvSpPr>
          <p:spPr>
            <a:xfrm>
              <a:off x="4059924" y="4635366"/>
              <a:ext cx="1268692" cy="402105"/>
            </a:xfrm>
            <a:prstGeom prst="rect">
              <a:avLst/>
            </a:prstGeom>
            <a:solidFill>
              <a:srgbClr val="BDC6D6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Direction of windows</a:t>
              </a:r>
              <a:endPara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Size of windows</a:t>
              </a:r>
              <a:endParaRPr sz="12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Distance from the windows</a:t>
              </a:r>
              <a:endPara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303" name="Google Shape;303;p7"/>
            <p:cNvGrpSpPr/>
            <p:nvPr/>
          </p:nvGrpSpPr>
          <p:grpSpPr>
            <a:xfrm>
              <a:off x="3275603" y="3708280"/>
              <a:ext cx="825828" cy="919750"/>
              <a:chOff x="3084335" y="3691474"/>
              <a:chExt cx="825828" cy="919750"/>
            </a:xfrm>
          </p:grpSpPr>
          <p:pic>
            <p:nvPicPr>
              <p:cNvPr id="304" name="Google Shape;304;p7" descr="Modern, vintage Door and window icon set, outline style - Nohat - Free for  designer"/>
              <p:cNvPicPr preferRelativeResize="0"/>
              <p:nvPr/>
            </p:nvPicPr>
            <p:blipFill rotWithShape="1">
              <a:blip r:embed="rId13">
                <a:alphaModFix/>
              </a:blip>
              <a:srcRect l="35528" t="67756" r="51238" b="19457"/>
              <a:stretch/>
            </p:blipFill>
            <p:spPr>
              <a:xfrm>
                <a:off x="3084335" y="3691474"/>
                <a:ext cx="449580" cy="434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7" descr="Modern, vintage Door and window icon set, outline style - Nohat - Free for  designer"/>
              <p:cNvPicPr preferRelativeResize="0"/>
              <p:nvPr/>
            </p:nvPicPr>
            <p:blipFill rotWithShape="1">
              <a:blip r:embed="rId13">
                <a:alphaModFix/>
              </a:blip>
              <a:srcRect l="69293" t="83823" r="20569" b="2813"/>
              <a:stretch/>
            </p:blipFill>
            <p:spPr>
              <a:xfrm>
                <a:off x="3132923" y="4169264"/>
                <a:ext cx="335280" cy="4419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7" descr="Modern, vintage Door and window icon set, outline style - Nohat - Free for  designer"/>
              <p:cNvPicPr preferRelativeResize="0"/>
              <p:nvPr/>
            </p:nvPicPr>
            <p:blipFill rotWithShape="1">
              <a:blip r:embed="rId13">
                <a:alphaModFix/>
              </a:blip>
              <a:srcRect l="5729" t="35959" r="85285" b="51831"/>
              <a:stretch/>
            </p:blipFill>
            <p:spPr>
              <a:xfrm>
                <a:off x="3592842" y="3706714"/>
                <a:ext cx="297180" cy="4038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7" descr="Modern, vintage Door and window icon set, outline style - Nohat - Free for  designer"/>
              <p:cNvPicPr preferRelativeResize="0"/>
              <p:nvPr/>
            </p:nvPicPr>
            <p:blipFill rotWithShape="1">
              <a:blip r:embed="rId13">
                <a:alphaModFix/>
              </a:blip>
              <a:srcRect l="83157" t="35960" r="3480" b="51602"/>
              <a:stretch/>
            </p:blipFill>
            <p:spPr>
              <a:xfrm>
                <a:off x="3468203" y="4166489"/>
                <a:ext cx="441960" cy="4113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8" name="Google Shape;308;p7"/>
            <p:cNvSpPr/>
            <p:nvPr/>
          </p:nvSpPr>
          <p:spPr>
            <a:xfrm>
              <a:off x="3019539" y="4227329"/>
              <a:ext cx="163696" cy="1797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2966082" y="4330532"/>
              <a:ext cx="132980" cy="3334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3388425" y="3320620"/>
              <a:ext cx="1214989" cy="175261"/>
            </a:xfrm>
            <a:prstGeom prst="rect">
              <a:avLst/>
            </a:prstGeom>
            <a:solidFill>
              <a:srgbClr val="BDC6D6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Precipitation &amp; Humidity</a:t>
              </a:r>
              <a:endParaRPr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11" name="Google Shape;311;p7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feature can affect to the illumination in the room?</a:t>
            </a:r>
            <a:endParaRPr sz="16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7"/>
          <p:cNvSpPr/>
          <p:nvPr/>
        </p:nvSpPr>
        <p:spPr>
          <a:xfrm>
            <a:off x="3941030" y="1500348"/>
            <a:ext cx="639021" cy="261570"/>
          </a:xfrm>
          <a:prstGeom prst="rect">
            <a:avLst/>
          </a:prstGeom>
          <a:solidFill>
            <a:srgbClr val="BDC6D6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Timing</a:t>
            </a:r>
            <a:endParaRPr sz="12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8"/>
          <p:cNvPicPr preferRelativeResize="0"/>
          <p:nvPr/>
        </p:nvPicPr>
        <p:blipFill rotWithShape="1">
          <a:blip r:embed="rId3">
            <a:alphaModFix/>
          </a:blip>
          <a:srcRect r="8499" b="5500"/>
          <a:stretch/>
        </p:blipFill>
        <p:spPr>
          <a:xfrm>
            <a:off x="309577" y="2229721"/>
            <a:ext cx="5954538" cy="3459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8"/>
          <p:cNvSpPr/>
          <p:nvPr/>
        </p:nvSpPr>
        <p:spPr>
          <a:xfrm>
            <a:off x="262761" y="23885"/>
            <a:ext cx="2121093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21" name="Google Shape;321;p8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p8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324" name="Google Shape;324;p8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8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328" name="Google Shape;328;p8" descr="서울대 연세대 고려대 대학교 로고 배경화면 : 네이버 블로그"/>
            <p:cNvPicPr preferRelativeResize="0"/>
            <p:nvPr/>
          </p:nvPicPr>
          <p:blipFill rotWithShape="1">
            <a:blip r:embed="rId4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8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Intensity of Illuminance</a:t>
            </a:r>
            <a:endParaRPr sz="16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31" name="Google Shape;331;p8"/>
          <p:cNvGrpSpPr/>
          <p:nvPr/>
        </p:nvGrpSpPr>
        <p:grpSpPr>
          <a:xfrm>
            <a:off x="5897272" y="1991123"/>
            <a:ext cx="2761344" cy="3904392"/>
            <a:chOff x="4825334" y="826604"/>
            <a:chExt cx="4022478" cy="5687567"/>
          </a:xfrm>
        </p:grpSpPr>
        <p:pic>
          <p:nvPicPr>
            <p:cNvPr id="332" name="Google Shape;332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25334" y="826604"/>
              <a:ext cx="4022478" cy="5687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8"/>
            <p:cNvSpPr/>
            <p:nvPr/>
          </p:nvSpPr>
          <p:spPr>
            <a:xfrm>
              <a:off x="5979000" y="5267604"/>
              <a:ext cx="708005" cy="269005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BLD 942</a:t>
              </a:r>
              <a:endParaRPr sz="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6610178" y="4906936"/>
              <a:ext cx="708005" cy="269005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BLD 220</a:t>
              </a:r>
              <a:endParaRPr sz="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7150136" y="4398189"/>
              <a:ext cx="644958" cy="269005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BLD 82</a:t>
              </a:r>
              <a:endParaRPr sz="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858509" y="5515628"/>
              <a:ext cx="190437" cy="177800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w="12700" cap="flat" cmpd="sng">
              <a:solidFill>
                <a:srgbClr val="304C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7169149" y="5117416"/>
              <a:ext cx="190437" cy="177800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w="12700" cap="flat" cmpd="sng">
              <a:solidFill>
                <a:srgbClr val="304C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7169150" y="4616450"/>
              <a:ext cx="190437" cy="177800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w="12700" cap="flat" cmpd="sng">
              <a:solidFill>
                <a:srgbClr val="304C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8"/>
          <p:cNvSpPr/>
          <p:nvPr/>
        </p:nvSpPr>
        <p:spPr>
          <a:xfrm>
            <a:off x="190325" y="1148514"/>
            <a:ext cx="88107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Various places in SNU (BLD 220, BLD 942, BLD 82).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DT – 856 : </a:t>
            </a:r>
            <a:r>
              <a:rPr lang="en-US" sz="1400" b="0" i="0" u="none" strike="noStrike" cap="non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the illuminometer (Range : 0~ 400,000 Lux / Accuracy 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±5%)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Measured Illuminance every 10 seconds</a:t>
            </a: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9"/>
          <p:cNvGrpSpPr/>
          <p:nvPr/>
        </p:nvGrpSpPr>
        <p:grpSpPr>
          <a:xfrm>
            <a:off x="5389092" y="2232423"/>
            <a:ext cx="2991886" cy="4230366"/>
            <a:chOff x="4825334" y="826604"/>
            <a:chExt cx="4022478" cy="5687567"/>
          </a:xfrm>
        </p:grpSpPr>
        <p:pic>
          <p:nvPicPr>
            <p:cNvPr id="346" name="Google Shape;34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25334" y="826604"/>
              <a:ext cx="4022478" cy="5687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9"/>
            <p:cNvSpPr/>
            <p:nvPr/>
          </p:nvSpPr>
          <p:spPr>
            <a:xfrm>
              <a:off x="5979000" y="5267604"/>
              <a:ext cx="708005" cy="269005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BLD 942</a:t>
              </a:r>
              <a:endParaRPr sz="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6610178" y="4906936"/>
              <a:ext cx="708005" cy="269005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BLD 220</a:t>
              </a:r>
              <a:endParaRPr sz="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7150136" y="4398189"/>
              <a:ext cx="644958" cy="269005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BLD 82</a:t>
              </a:r>
              <a:endParaRPr sz="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858509" y="5515628"/>
              <a:ext cx="190437" cy="177800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w="12700" cap="flat" cmpd="sng">
              <a:solidFill>
                <a:srgbClr val="304C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7169149" y="5117416"/>
              <a:ext cx="190437" cy="177800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w="12700" cap="flat" cmpd="sng">
              <a:solidFill>
                <a:srgbClr val="304C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7169150" y="4616450"/>
              <a:ext cx="190437" cy="177800"/>
            </a:xfrm>
            <a:prstGeom prst="rect">
              <a:avLst/>
            </a:prstGeom>
            <a:solidFill>
              <a:schemeClr val="dk1">
                <a:alpha val="49411"/>
              </a:schemeClr>
            </a:solidFill>
            <a:ln w="12700" cap="flat" cmpd="sng">
              <a:solidFill>
                <a:srgbClr val="304C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514178" y="2444989"/>
            <a:ext cx="5943772" cy="3924908"/>
          </a:xfrm>
          <a:prstGeom prst="wedgeRoundRectCallout">
            <a:avLst>
              <a:gd name="adj1" fmla="val 54350"/>
              <a:gd name="adj2" fmla="val 26044"/>
              <a:gd name="adj3" fmla="val 16667"/>
            </a:avLst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190325" y="1148514"/>
            <a:ext cx="88107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control the experimental environment, we determined to collect data in the campus area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Thanks to the kind cooperation with administrative office and relative personnel from each buildings and laboratories, we could collect the data from 3 rooms in our campus.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Set up the devices to measure the natural light at indoor room</a:t>
            </a: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62761" y="23885"/>
            <a:ext cx="2121093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57" name="Google Shape;357;p9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9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360" name="Google Shape;360;p9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9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364" name="Google Shape;364;p9" descr="서울대 연세대 고려대 대학교 로고 배경화면 : 네이버 블로그"/>
            <p:cNvPicPr preferRelativeResize="0"/>
            <p:nvPr/>
          </p:nvPicPr>
          <p:blipFill rotWithShape="1">
            <a:blip r:embed="rId4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9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9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Intensity of Illuminance</a:t>
            </a:r>
            <a:endParaRPr sz="16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67" name="Google Shape;367;p9"/>
          <p:cNvGrpSpPr/>
          <p:nvPr/>
        </p:nvGrpSpPr>
        <p:grpSpPr>
          <a:xfrm>
            <a:off x="847250" y="2927322"/>
            <a:ext cx="5003416" cy="3310298"/>
            <a:chOff x="847250" y="2588647"/>
            <a:chExt cx="5003416" cy="3310298"/>
          </a:xfrm>
        </p:grpSpPr>
        <p:pic>
          <p:nvPicPr>
            <p:cNvPr id="368" name="Google Shape;368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2954158" y="3002434"/>
              <a:ext cx="3310295" cy="2482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13112" y="3022785"/>
              <a:ext cx="3310298" cy="24420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0" name="Google Shape;370;p9"/>
          <p:cNvSpPr txBox="1"/>
          <p:nvPr/>
        </p:nvSpPr>
        <p:spPr>
          <a:xfrm>
            <a:off x="655157" y="2552391"/>
            <a:ext cx="559202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Measure the natural light in the 2</a:t>
            </a:r>
            <a:r>
              <a:rPr lang="en-US" sz="1400" b="1" i="0" u="none" strike="noStrike" cap="none" baseline="30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nd</a:t>
            </a:r>
            <a:r>
              <a:rPr lang="en-US"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6</a:t>
            </a:r>
            <a:r>
              <a:rPr lang="en-US" sz="1400" b="1" i="0" u="none" strike="noStrike" cap="none" baseline="30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r>
              <a:rPr lang="en-US"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floor, BLD 220</a:t>
            </a:r>
            <a:endParaRPr sz="1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"/>
          <p:cNvSpPr/>
          <p:nvPr/>
        </p:nvSpPr>
        <p:spPr>
          <a:xfrm>
            <a:off x="262761" y="23885"/>
            <a:ext cx="2121093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78" name="Google Shape;378;p10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" name="Google Shape;380;p10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381" name="Google Shape;381;p10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0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0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385" name="Google Shape;385;p10" descr="서울대 연세대 고려대 대학교 로고 배경화면 : 네이버 블로그"/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10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10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Cloud Cover</a:t>
            </a:r>
            <a:endParaRPr sz="16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8" name="Google Shape;388;p10"/>
          <p:cNvGrpSpPr/>
          <p:nvPr/>
        </p:nvGrpSpPr>
        <p:grpSpPr>
          <a:xfrm>
            <a:off x="1323307" y="2897671"/>
            <a:ext cx="2812466" cy="2474145"/>
            <a:chOff x="995588" y="2762368"/>
            <a:chExt cx="2812466" cy="2474145"/>
          </a:xfrm>
        </p:grpSpPr>
        <p:pic>
          <p:nvPicPr>
            <p:cNvPr id="389" name="Google Shape;389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5588" y="3127163"/>
              <a:ext cx="2812466" cy="2109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10"/>
            <p:cNvSpPr txBox="1"/>
            <p:nvPr/>
          </p:nvSpPr>
          <p:spPr>
            <a:xfrm>
              <a:off x="1081107" y="2762368"/>
              <a:ext cx="26414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Taking video of sky on the roof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10"/>
          <p:cNvSpPr/>
          <p:nvPr/>
        </p:nvSpPr>
        <p:spPr>
          <a:xfrm>
            <a:off x="190325" y="1148514"/>
            <a:ext cx="88107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Cloud cover affects incoming solar radiation.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Cloud cover varies even in small regions in a short period of time, we need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site-specific cloud cover in a and short-interval of time 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rather than meteorological data from AWS (Automatic Weather Station).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the picture of the sky, we estimated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blueness of the sky 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during the preprocessing process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92" name="Google Shape;392;p10"/>
          <p:cNvGrpSpPr/>
          <p:nvPr/>
        </p:nvGrpSpPr>
        <p:grpSpPr>
          <a:xfrm>
            <a:off x="4673662" y="2897671"/>
            <a:ext cx="3622471" cy="2638811"/>
            <a:chOff x="4345943" y="2762368"/>
            <a:chExt cx="3622471" cy="2638811"/>
          </a:xfrm>
        </p:grpSpPr>
        <p:pic>
          <p:nvPicPr>
            <p:cNvPr id="393" name="Google Shape;393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45943" y="3127163"/>
              <a:ext cx="3622471" cy="2274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10"/>
            <p:cNvSpPr txBox="1"/>
            <p:nvPr/>
          </p:nvSpPr>
          <p:spPr>
            <a:xfrm>
              <a:off x="4949956" y="2762368"/>
              <a:ext cx="26629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Pictures of sky every 5 minutes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"/>
          <p:cNvSpPr/>
          <p:nvPr/>
        </p:nvSpPr>
        <p:spPr>
          <a:xfrm>
            <a:off x="262761" y="23885"/>
            <a:ext cx="2121093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02" name="Google Shape;402;p11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" name="Google Shape;404;p11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405" name="Google Shape;405;p11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11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409" name="Google Shape;409;p11" descr="서울대 연세대 고려대 대학교 로고 배경화면 : 네이버 블로그"/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11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11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Meteorological Data</a:t>
            </a:r>
            <a:endParaRPr sz="16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190325" y="1059989"/>
            <a:ext cx="88107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Sunlight is heavily influenced by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weather condition of the site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the amount clouds are determined by humidity and temperature.</a:t>
            </a: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used the hourly temperature, precipitation and humidity data from Gwanak AWS(Automatic Weather Station) which is provided by KMA(Korea Meteorological Administration).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3" name="Google Shape;413;p1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78" y="4445589"/>
            <a:ext cx="2599907" cy="194993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1"/>
          <p:cNvSpPr/>
          <p:nvPr/>
        </p:nvSpPr>
        <p:spPr>
          <a:xfrm>
            <a:off x="190318" y="2243484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Characteristics of Site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190325" y="2540605"/>
            <a:ext cx="8810700" cy="140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angle of incidence of the sunlight and the duration of daylight is determined by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location and elevation of the site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Shade from the surrounding buildings should also be considered. 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calculated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Solar Zenith Angle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with local time and latitude, which is proportional to the insolation.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Even in the same site, the intensity of daylight depends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 the distance from the window and the direction and size of the window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6" name="Google Shape;416;p11" descr="Solar and viewing zenith angl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9238" y="4461238"/>
            <a:ext cx="2483126" cy="193428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1"/>
          <p:cNvSpPr txBox="1"/>
          <p:nvPr/>
        </p:nvSpPr>
        <p:spPr>
          <a:xfrm>
            <a:off x="553048" y="4120048"/>
            <a:ext cx="254296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Georgia"/>
                <a:cs typeface="Georgia"/>
                <a:sym typeface="Georgia"/>
              </a:rPr>
              <a:t>Automatic Weather Station</a:t>
            </a:r>
            <a:endParaRPr sz="1400" b="1" i="0" u="none" strike="noStrike" cap="none" dirty="0">
              <a:solidFill>
                <a:schemeClr val="dk1"/>
              </a:solidFill>
              <a:latin typeface="Century Gothic" panose="020B0502020202020204" pitchFamily="34" charset="0"/>
              <a:ea typeface="Georgia"/>
              <a:cs typeface="Georgia"/>
              <a:sym typeface="Georgia"/>
            </a:endParaRPr>
          </a:p>
        </p:txBody>
      </p:sp>
      <p:sp>
        <p:nvSpPr>
          <p:cNvPr id="418" name="Google Shape;418;p11"/>
          <p:cNvSpPr txBox="1"/>
          <p:nvPr/>
        </p:nvSpPr>
        <p:spPr>
          <a:xfrm>
            <a:off x="3844428" y="4135697"/>
            <a:ext cx="181274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Georgia"/>
                <a:cs typeface="Georgia"/>
                <a:sym typeface="Georgia"/>
              </a:rPr>
              <a:t>Solar Zenith Angle</a:t>
            </a:r>
            <a:endParaRPr sz="1400" b="1" i="0" u="none" strike="noStrike" cap="none" dirty="0">
              <a:solidFill>
                <a:schemeClr val="dk1"/>
              </a:solidFill>
              <a:latin typeface="Century Gothic" panose="020B0502020202020204" pitchFamily="34" charset="0"/>
              <a:ea typeface="Georgia"/>
              <a:cs typeface="Georgia"/>
              <a:sym typeface="Georgia"/>
            </a:endParaRPr>
          </a:p>
        </p:txBody>
      </p:sp>
      <p:pic>
        <p:nvPicPr>
          <p:cNvPr id="419" name="Google Shape;419;p11" descr="5,270 Sunlight Through Window Illustrations &amp;amp; Clip Art - iStock"/>
          <p:cNvPicPr preferRelativeResize="0"/>
          <p:nvPr/>
        </p:nvPicPr>
        <p:blipFill rotWithShape="1">
          <a:blip r:embed="rId6">
            <a:alphaModFix/>
          </a:blip>
          <a:srcRect l="53633" b="383"/>
          <a:stretch/>
        </p:blipFill>
        <p:spPr>
          <a:xfrm>
            <a:off x="6377118" y="4445589"/>
            <a:ext cx="1964937" cy="191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1"/>
          <p:cNvSpPr txBox="1"/>
          <p:nvPr/>
        </p:nvSpPr>
        <p:spPr>
          <a:xfrm>
            <a:off x="6118926" y="4120048"/>
            <a:ext cx="24813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Georgia"/>
                <a:cs typeface="Georgia"/>
                <a:sym typeface="Georgia"/>
              </a:rPr>
              <a:t>Characteristics of Window</a:t>
            </a:r>
            <a:endParaRPr sz="1400" b="1" i="0" u="none" strike="noStrike" cap="none" dirty="0">
              <a:solidFill>
                <a:schemeClr val="dk1"/>
              </a:solidFill>
              <a:latin typeface="Century Gothic" panose="020B0502020202020204" pitchFamily="34" charset="0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27" name="Google Shape;427;p41"/>
          <p:cNvSpPr/>
          <p:nvPr/>
        </p:nvSpPr>
        <p:spPr>
          <a:xfrm>
            <a:off x="333306" y="23885"/>
            <a:ext cx="1925527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Preprocessing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1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41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431" name="Google Shape;431;p41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41"/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435" name="Google Shape;435;p41" descr="서울대 연세대 고려대 대학교 로고 배경화면 : 네이버 블로그"/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41"/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41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Estimation of the Cloudiness of the Sky</a:t>
            </a:r>
            <a:endParaRPr sz="16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190318" y="1066091"/>
            <a:ext cx="8810700" cy="357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suggested in the Proposal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ceiling,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amounts of clouds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(finally we chose)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8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e.g., when the clouds covered the sky … - getting darker in spite of the Sunlight</a:t>
            </a:r>
            <a:endParaRPr sz="1900" b="1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Problems :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1. The nearest AWS doesn’t offer both :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(only in the ‘human station’)</a:t>
            </a:r>
            <a:endParaRPr sz="1400" b="1" i="1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96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2. And that is not a exact status on the ‘interested location’ 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96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3. couldn’t know the reference points for ceiling heights</a:t>
            </a:r>
            <a:endParaRPr sz="2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“How we sense the sky covered by which cloud?”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amount ; When there’s no cloud (CLR), small amounts of clouds (SCT), middle amounts of clouds (BKN),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overcasted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(OVC) → </a:t>
            </a:r>
            <a:r>
              <a:rPr lang="en-US" sz="1400" b="0" i="1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Meteorological classification</a:t>
            </a:r>
            <a:endParaRPr sz="1400" b="0" i="1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sort ; more than 10 kinds of clouds but some are not affecting the sunlight</a:t>
            </a:r>
            <a:endParaRPr sz="1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2135" marR="0" lvl="0" indent="-4070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0418" y="3845575"/>
            <a:ext cx="1026212" cy="180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0" name="Google Shape;44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5743" y="3888523"/>
            <a:ext cx="2750100" cy="180927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 txBox="1"/>
          <p:nvPr/>
        </p:nvSpPr>
        <p:spPr>
          <a:xfrm>
            <a:off x="190318" y="5697800"/>
            <a:ext cx="5389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</a:t>
            </a:r>
            <a:r>
              <a:rPr lang="en-US" sz="1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 i="0" u="none" strike="noStrike" cap="none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Cloud Classification by altitude of occurance</a:t>
            </a:r>
            <a:endParaRPr sz="1400" b="1" i="0" u="none" strike="noStrike" cap="none">
              <a:solidFill>
                <a:srgbClr val="2021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(from - </a:t>
            </a:r>
            <a:r>
              <a:rPr lang="en-US" sz="9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https://commons.wikimedia.org/wiki/File:Wolkenstockwerke.png#/media/파일:Wolkenstockwerke.png</a:t>
            </a: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5579518" y="5700500"/>
            <a:ext cx="3228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 </a:t>
            </a:r>
            <a:r>
              <a:rPr lang="en-US" sz="1400" b="1" i="0" u="none" strike="noStrike" cap="none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Clouds getting cover the sunlights</a:t>
            </a:r>
            <a:endParaRPr sz="1400" b="1" i="0" u="none" strike="noStrike" cap="none">
              <a:solidFill>
                <a:srgbClr val="2021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(photo by Seongyong Park)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49" name="Google Shape;449;p42"/>
          <p:cNvSpPr/>
          <p:nvPr/>
        </p:nvSpPr>
        <p:spPr>
          <a:xfrm>
            <a:off x="333306" y="23885"/>
            <a:ext cx="1925527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Preprocessing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2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2" name="Google Shape;452;p42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453" name="Google Shape;453;p42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42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Estimation of the Cloudiness of the Sky (cont.)</a:t>
            </a:r>
            <a:endParaRPr sz="16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3036975" y="5374375"/>
            <a:ext cx="898200" cy="44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190325" y="1102791"/>
            <a:ext cx="8810700" cy="3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“Cloud Sensing” has NOT been fully automated at most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however, still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status of the sky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might be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“sensitive”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factor to the sunlight gathering in the building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-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Most of cloud related data (esp. ceiling, amounts) has been generated by the observation of human!! </a:t>
            </a:r>
            <a:endParaRPr sz="1400" b="1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on their experience and expertise, they refer to this heuristic rules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height of low ceiling : reference point of landscape (like mountain, building, commercial flights, etc.)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→ </a:t>
            </a:r>
            <a:r>
              <a:rPr lang="en-US" sz="1400" b="0" i="1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much smaller importance than “amount and sort”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amounts of clouds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proportion of the clouds (</a:t>
            </a:r>
            <a:r>
              <a:rPr lang="en-US" sz="1400" b="0" i="1" u="sng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white, grey, dark grey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in the view of sight 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→ </a:t>
            </a:r>
            <a:r>
              <a:rPr lang="en-US" sz="1400" b="0" i="1" u="sng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(our main concern; visually related to the indoor lighting)</a:t>
            </a:r>
            <a:endParaRPr sz="1400" b="0" i="1" u="sng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sort of clouds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: classification chart → not easy - even if the experts</a:t>
            </a:r>
            <a:endParaRPr sz="1400" b="1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2135" marR="0" lvl="0" indent="-4070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42"/>
          <p:cNvPicPr preferRelativeResize="0"/>
          <p:nvPr/>
        </p:nvPicPr>
        <p:blipFill rotWithShape="1">
          <a:blip r:embed="rId3">
            <a:alphaModFix/>
          </a:blip>
          <a:srcRect b="1816"/>
          <a:stretch/>
        </p:blipFill>
        <p:spPr>
          <a:xfrm>
            <a:off x="96475" y="4668075"/>
            <a:ext cx="3163690" cy="186169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2"/>
          <p:cNvSpPr/>
          <p:nvPr/>
        </p:nvSpPr>
        <p:spPr>
          <a:xfrm>
            <a:off x="641462" y="3800712"/>
            <a:ext cx="7774800" cy="6690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get the status of the sky to feed the </a:t>
            </a:r>
            <a:r>
              <a:rPr lang="en-US" sz="18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‘prediction model for indoor lighting’ 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from …… the colors we may see through the windows.</a:t>
            </a:r>
            <a:endParaRPr sz="1800" b="0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42"/>
          <p:cNvPicPr preferRelativeResize="0"/>
          <p:nvPr/>
        </p:nvPicPr>
        <p:blipFill rotWithShape="1">
          <a:blip r:embed="rId3">
            <a:alphaModFix/>
          </a:blip>
          <a:srcRect b="1816"/>
          <a:stretch/>
        </p:blipFill>
        <p:spPr>
          <a:xfrm>
            <a:off x="206511" y="4807702"/>
            <a:ext cx="3163690" cy="186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935" y="4949503"/>
            <a:ext cx="3042689" cy="186169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2"/>
          <p:cNvSpPr/>
          <p:nvPr/>
        </p:nvSpPr>
        <p:spPr>
          <a:xfrm>
            <a:off x="4845300" y="5374388"/>
            <a:ext cx="898200" cy="44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3873950" y="5014913"/>
            <a:ext cx="1309825" cy="116802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much blue skies in your view of sight?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6728825" y="5374388"/>
            <a:ext cx="898200" cy="44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7474613" y="5014925"/>
            <a:ext cx="1309825" cy="116802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(Calibrate &amp; calculate the Bluesy)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5635600" y="5014925"/>
            <a:ext cx="1309825" cy="116802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Deal with Cloud-like determination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42"/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469" name="Google Shape;469;p42" descr="서울대 연세대 고려대 대학교 로고 배경화면 : 네이버 블로그"/>
            <p:cNvPicPr preferRelativeResize="0"/>
            <p:nvPr/>
          </p:nvPicPr>
          <p:blipFill rotWithShape="1">
            <a:blip r:embed="rId5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42"/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77" name="Google Shape;477;p12"/>
          <p:cNvSpPr/>
          <p:nvPr/>
        </p:nvSpPr>
        <p:spPr>
          <a:xfrm>
            <a:off x="333306" y="23885"/>
            <a:ext cx="1925527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Preprocessing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12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2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12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481" name="Google Shape;481;p12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675174" y="1413954"/>
            <a:ext cx="7877398" cy="5166213"/>
            <a:chOff x="70200" y="823988"/>
            <a:chExt cx="9129252" cy="5987213"/>
          </a:xfrm>
        </p:grpSpPr>
        <p:sp>
          <p:nvSpPr>
            <p:cNvPr id="485" name="Google Shape;485;p12"/>
            <p:cNvSpPr/>
            <p:nvPr/>
          </p:nvSpPr>
          <p:spPr>
            <a:xfrm>
              <a:off x="70200" y="1880573"/>
              <a:ext cx="9003600" cy="4475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3036975" y="5374375"/>
              <a:ext cx="898200" cy="449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7" name="Google Shape;487;p12"/>
            <p:cNvPicPr preferRelativeResize="0"/>
            <p:nvPr/>
          </p:nvPicPr>
          <p:blipFill rotWithShape="1">
            <a:blip r:embed="rId3">
              <a:alphaModFix/>
            </a:blip>
            <a:srcRect b="1816"/>
            <a:stretch/>
          </p:blipFill>
          <p:spPr>
            <a:xfrm>
              <a:off x="96475" y="4668075"/>
              <a:ext cx="3163690" cy="1861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2"/>
            <p:cNvPicPr preferRelativeResize="0"/>
            <p:nvPr/>
          </p:nvPicPr>
          <p:blipFill rotWithShape="1">
            <a:blip r:embed="rId3">
              <a:alphaModFix/>
            </a:blip>
            <a:srcRect b="1816"/>
            <a:stretch/>
          </p:blipFill>
          <p:spPr>
            <a:xfrm>
              <a:off x="206511" y="4807702"/>
              <a:ext cx="3163690" cy="1861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2935" y="4949503"/>
              <a:ext cx="3042689" cy="1861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12"/>
            <p:cNvSpPr/>
            <p:nvPr/>
          </p:nvSpPr>
          <p:spPr>
            <a:xfrm>
              <a:off x="4914322" y="5374388"/>
              <a:ext cx="898200" cy="449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3873949" y="5014913"/>
              <a:ext cx="1538468" cy="1168025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RGB filters</a:t>
              </a: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how much blue skies in your view of sight?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6793094" y="5374388"/>
              <a:ext cx="898200" cy="449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683068" y="5014925"/>
              <a:ext cx="1516384" cy="1168025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Gaussian Filter</a:t>
              </a: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Calibrate 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noise-elimination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plus Scaling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5808409" y="5014913"/>
              <a:ext cx="1429672" cy="1168025"/>
            </a:xfrm>
            <a:prstGeom prst="flowChart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Grey Scales</a:t>
              </a: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Deal with Cloud-like determination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5" name="Google Shape;495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8592" y="823988"/>
              <a:ext cx="2891357" cy="2746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12"/>
            <p:cNvSpPr/>
            <p:nvPr/>
          </p:nvSpPr>
          <p:spPr>
            <a:xfrm>
              <a:off x="3528675" y="824006"/>
              <a:ext cx="5482500" cy="1465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7" name="Google Shape;497;p12"/>
            <p:cNvGrpSpPr/>
            <p:nvPr/>
          </p:nvGrpSpPr>
          <p:grpSpPr>
            <a:xfrm>
              <a:off x="3553855" y="917762"/>
              <a:ext cx="5437141" cy="1244153"/>
              <a:chOff x="967227" y="2232774"/>
              <a:chExt cx="7312900" cy="2319450"/>
            </a:xfrm>
          </p:grpSpPr>
          <p:pic>
            <p:nvPicPr>
              <p:cNvPr id="498" name="Google Shape;498;p1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03034" y="3493474"/>
                <a:ext cx="2237896" cy="10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1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466977" y="3493474"/>
                <a:ext cx="2309509" cy="1054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1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803340" y="3493474"/>
                <a:ext cx="2309509" cy="1054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1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67227" y="2232774"/>
                <a:ext cx="2273702" cy="1054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Google Shape;502;p12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3377205" y="2252343"/>
                <a:ext cx="2345315" cy="10672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3" name="Google Shape;503;p1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5934812" y="2259620"/>
                <a:ext cx="2345315" cy="10672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4" name="Google Shape;504;p1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321068" y="2386634"/>
              <a:ext cx="1362000" cy="24036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05" name="Google Shape;505;p12" title="Cloud_img_processing.mp4">
              <a:hlinkClick r:id="rId13"/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728100" y="2386575"/>
              <a:ext cx="1415899" cy="2403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p12"/>
            <p:cNvSpPr/>
            <p:nvPr/>
          </p:nvSpPr>
          <p:spPr>
            <a:xfrm>
              <a:off x="1136612" y="3234300"/>
              <a:ext cx="4887731" cy="1248406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7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Using python, opencv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 pkg 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Video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 </a:t>
              </a:r>
              <a:r>
                <a:rPr lang="en-US" sz="1200" b="1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Image Processing + Rule based calculation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⇒ Generating data : </a:t>
              </a:r>
              <a:br>
                <a:rPr lang="en-US" sz="12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US" sz="1200" b="1" i="1" u="sng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‘the status of sky on the top of my head’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 in 5 min-term at each measuring location 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508" name="Google Shape;508;p12" descr="서울대 연세대 고려대 대학교 로고 배경화면 : 네이버 블로그"/>
            <p:cNvPicPr preferRelativeResize="0"/>
            <p:nvPr/>
          </p:nvPicPr>
          <p:blipFill rotWithShape="1">
            <a:blip r:embed="rId15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12"/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12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Estimation of the Cloudiness of the Sky (cont.)</a:t>
            </a:r>
            <a:endParaRPr sz="16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5286797" y="1048279"/>
            <a:ext cx="32285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4698217" y="1204635"/>
            <a:ext cx="441435" cy="441435"/>
          </a:xfrm>
          <a:prstGeom prst="ellipse">
            <a:avLst/>
          </a:prstGeom>
          <a:solidFill>
            <a:srgbClr val="3A5B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5301048" y="1571008"/>
            <a:ext cx="332652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Motivation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Related Works (our distinguishable)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Lessons we take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306935" y="2596419"/>
            <a:ext cx="7409793" cy="5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301048" y="3604455"/>
            <a:ext cx="2699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286796" y="2082869"/>
            <a:ext cx="33265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286796" y="2704649"/>
            <a:ext cx="332652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 Collection </a:t>
            </a:r>
            <a:endParaRPr/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Preprocessing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Technical Approach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Technical Challenges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698217" y="2232546"/>
            <a:ext cx="441435" cy="441435"/>
          </a:xfrm>
          <a:prstGeom prst="ellipse">
            <a:avLst/>
          </a:prstGeom>
          <a:solidFill>
            <a:srgbClr val="3A5B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698217" y="3773002"/>
            <a:ext cx="441435" cy="441435"/>
          </a:xfrm>
          <a:prstGeom prst="ellipse">
            <a:avLst/>
          </a:prstGeom>
          <a:solidFill>
            <a:srgbClr val="3A5B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301048" y="4237177"/>
            <a:ext cx="26990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Results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Novelty / Merit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301048" y="4947234"/>
            <a:ext cx="2699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Plan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4698217" y="5114591"/>
            <a:ext cx="441435" cy="441435"/>
          </a:xfrm>
          <a:prstGeom prst="ellipse">
            <a:avLst/>
          </a:prstGeom>
          <a:solidFill>
            <a:srgbClr val="3A5B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301048" y="5539217"/>
            <a:ext cx="26990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Limitation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Future Work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0" y="0"/>
            <a:ext cx="4261757" cy="6858000"/>
          </a:xfrm>
          <a:prstGeom prst="rect">
            <a:avLst/>
          </a:prstGeom>
          <a:solidFill>
            <a:srgbClr val="536062">
              <a:alpha val="9843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326148" y="657225"/>
            <a:ext cx="2185214" cy="102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333306" y="23885"/>
            <a:ext cx="1925527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Preprocessing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Google Shape;520;p43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521" name="Google Shape;521;p43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/>
            </a:p>
          </p:txBody>
        </p:sp>
      </p:grpSp>
      <p:grpSp>
        <p:nvGrpSpPr>
          <p:cNvPr id="524" name="Google Shape;524;p43"/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525" name="Google Shape;525;p43" descr="서울대 연세대 고려대 대학교 로고 배경화면 : 네이버 블로그"/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43"/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/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43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Preprocessed 5-minute interval dataset</a:t>
            </a:r>
            <a:endParaRPr dirty="0"/>
          </a:p>
        </p:txBody>
      </p:sp>
      <p:sp>
        <p:nvSpPr>
          <p:cNvPr id="528" name="Google Shape;528;p43"/>
          <p:cNvSpPr/>
          <p:nvPr/>
        </p:nvSpPr>
        <p:spPr>
          <a:xfrm>
            <a:off x="190325" y="1059989"/>
            <a:ext cx="88107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Average 10-second interval illumination data for every 5 minutes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Organize all collected data(illuminance, meteorological data, site characteristic and cloudiness)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Remove or interpolate the missing data</a:t>
            </a: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Total 1251 measured data during 21/06/02 – 21/06/13</a:t>
            </a:r>
            <a:endParaRPr/>
          </a:p>
        </p:txBody>
      </p:sp>
      <p:pic>
        <p:nvPicPr>
          <p:cNvPr id="529" name="Google Shape;5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318" y="2612871"/>
            <a:ext cx="1807791" cy="232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3"/>
          <p:cNvSpPr/>
          <p:nvPr/>
        </p:nvSpPr>
        <p:spPr>
          <a:xfrm>
            <a:off x="190318" y="5030839"/>
            <a:ext cx="19138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10-second interval illumination data </a:t>
            </a:r>
            <a:endParaRPr sz="10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0997" y="2524925"/>
            <a:ext cx="2099444" cy="220542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3"/>
          <p:cNvSpPr/>
          <p:nvPr/>
        </p:nvSpPr>
        <p:spPr>
          <a:xfrm>
            <a:off x="1987443" y="3544256"/>
            <a:ext cx="273554" cy="3740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7B3B4"/>
          </a:solidFill>
          <a:ln w="25400" cap="flat" cmpd="sng">
            <a:solidFill>
              <a:srgbClr val="5360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3"/>
          <p:cNvSpPr/>
          <p:nvPr/>
        </p:nvSpPr>
        <p:spPr>
          <a:xfrm>
            <a:off x="2260997" y="4753840"/>
            <a:ext cx="209944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Average for 5-minute data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Calculate solar zenith angle with time, longitude, latitude</a:t>
            </a:r>
            <a:endParaRPr sz="10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3329" y="2612871"/>
            <a:ext cx="1989824" cy="168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3"/>
          <p:cNvSpPr/>
          <p:nvPr/>
        </p:nvSpPr>
        <p:spPr>
          <a:xfrm>
            <a:off x="4623329" y="4496185"/>
            <a:ext cx="209944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Measuring site information: Altitude, Distance from the window, Distance from the surrounding buildings, Direction of the window, Window to wall ratio,  </a:t>
            </a:r>
            <a:endParaRPr sz="10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36" name="Google Shape;536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32851" y="2507145"/>
            <a:ext cx="2168026" cy="188369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3"/>
          <p:cNvSpPr/>
          <p:nvPr/>
        </p:nvSpPr>
        <p:spPr>
          <a:xfrm>
            <a:off x="6975728" y="4496185"/>
            <a:ext cx="19403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Cloudiness calculated from the sky pictures in the previous preprocessing step</a:t>
            </a:r>
            <a:endParaRPr sz="10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8" name="Google Shape;538;p43"/>
          <p:cNvSpPr/>
          <p:nvPr/>
        </p:nvSpPr>
        <p:spPr>
          <a:xfrm>
            <a:off x="124287" y="2471633"/>
            <a:ext cx="4371714" cy="3004703"/>
          </a:xfrm>
          <a:prstGeom prst="rect">
            <a:avLst/>
          </a:prstGeom>
          <a:noFill/>
          <a:ln w="12700" cap="flat" cmpd="sng">
            <a:solidFill>
              <a:srgbClr val="5360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4595597" y="2471633"/>
            <a:ext cx="2101694" cy="3004703"/>
          </a:xfrm>
          <a:prstGeom prst="rect">
            <a:avLst/>
          </a:prstGeom>
          <a:noFill/>
          <a:ln w="12700" cap="flat" cmpd="sng">
            <a:solidFill>
              <a:srgbClr val="5360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3"/>
          <p:cNvSpPr/>
          <p:nvPr/>
        </p:nvSpPr>
        <p:spPr>
          <a:xfrm>
            <a:off x="6813953" y="2471633"/>
            <a:ext cx="2245247" cy="3004703"/>
          </a:xfrm>
          <a:prstGeom prst="rect">
            <a:avLst/>
          </a:prstGeom>
          <a:noFill/>
          <a:ln w="12700" cap="flat" cmpd="sng">
            <a:solidFill>
              <a:srgbClr val="5360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3"/>
          <p:cNvSpPr/>
          <p:nvPr/>
        </p:nvSpPr>
        <p:spPr>
          <a:xfrm>
            <a:off x="1828983" y="5795575"/>
            <a:ext cx="1145675" cy="35325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3"/>
          <p:cNvSpPr/>
          <p:nvPr/>
        </p:nvSpPr>
        <p:spPr>
          <a:xfrm>
            <a:off x="3074491" y="5780211"/>
            <a:ext cx="558838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Organized all collected data &amp; interpolated the missing data</a:t>
            </a:r>
            <a:endParaRPr sz="16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3" name="Google Shape;543;p43"/>
          <p:cNvSpPr/>
          <p:nvPr/>
        </p:nvSpPr>
        <p:spPr>
          <a:xfrm>
            <a:off x="4264453" y="3401023"/>
            <a:ext cx="4844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37404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000" b="0" i="0" u="none" strike="noStrike" cap="none">
              <a:solidFill>
                <a:srgbClr val="37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6532314" y="3401023"/>
            <a:ext cx="4844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37404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000" b="0" i="0" u="none" strike="noStrike" cap="none">
              <a:solidFill>
                <a:srgbClr val="37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551" name="Google Shape;551;p44"/>
          <p:cNvSpPr/>
          <p:nvPr/>
        </p:nvSpPr>
        <p:spPr>
          <a:xfrm>
            <a:off x="333306" y="23885"/>
            <a:ext cx="1925527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Preprocessing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4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44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555" name="Google Shape;555;p44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4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7277944" y="-107521"/>
              <a:ext cx="1781257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44"/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559" name="Google Shape;559;p44" descr="서울대 연세대 고려대 대학교 로고 배경화면 : 네이버 블로그"/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44"/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44"/>
          <p:cNvSpPr/>
          <p:nvPr/>
        </p:nvSpPr>
        <p:spPr>
          <a:xfrm>
            <a:off x="190318" y="759267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Preprocessed 5-minute interval dataset (cont.)</a:t>
            </a:r>
            <a:endParaRPr sz="16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2" name="Google Shape;562;p44"/>
          <p:cNvSpPr/>
          <p:nvPr/>
        </p:nvSpPr>
        <p:spPr>
          <a:xfrm>
            <a:off x="190325" y="1059989"/>
            <a:ext cx="8810700" cy="272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Log scaling for normalization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One hot encoding for direction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Grouping by ‘time’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44"/>
          <p:cNvGrpSpPr/>
          <p:nvPr/>
        </p:nvGrpSpPr>
        <p:grpSpPr>
          <a:xfrm>
            <a:off x="3441409" y="1174563"/>
            <a:ext cx="5512118" cy="2226897"/>
            <a:chOff x="2749940" y="1747647"/>
            <a:chExt cx="6130052" cy="2542488"/>
          </a:xfrm>
        </p:grpSpPr>
        <p:pic>
          <p:nvPicPr>
            <p:cNvPr id="564" name="Google Shape;564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49940" y="1764581"/>
              <a:ext cx="6130052" cy="22300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ysDot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 txBox="1"/>
            <p:nvPr/>
          </p:nvSpPr>
          <p:spPr>
            <a:xfrm>
              <a:off x="3413075" y="3982399"/>
              <a:ext cx="4781795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Dataset Preparation</a:t>
              </a:r>
              <a:endPara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3183465" y="1747647"/>
              <a:ext cx="374180" cy="2230053"/>
            </a:xfrm>
            <a:prstGeom prst="rect">
              <a:avLst/>
            </a:prstGeom>
            <a:noFill/>
            <a:ln w="25400" cap="flat" cmpd="sng">
              <a:solidFill>
                <a:srgbClr val="7E6090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3616990" y="1748164"/>
              <a:ext cx="2055676" cy="2230053"/>
            </a:xfrm>
            <a:prstGeom prst="rect">
              <a:avLst/>
            </a:prstGeom>
            <a:noFill/>
            <a:ln w="25400" cap="flat" cmpd="sng">
              <a:solidFill>
                <a:srgbClr val="7E6090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6258513" y="1747647"/>
              <a:ext cx="2546819" cy="2230053"/>
            </a:xfrm>
            <a:prstGeom prst="rect">
              <a:avLst/>
            </a:prstGeom>
            <a:noFill/>
            <a:ln w="25400" cap="flat" cmpd="sng">
              <a:solidFill>
                <a:srgbClr val="7E6090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4"/>
          <p:cNvSpPr/>
          <p:nvPr/>
        </p:nvSpPr>
        <p:spPr>
          <a:xfrm>
            <a:off x="142975" y="3745939"/>
            <a:ext cx="8810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Prepared Dataset description</a:t>
            </a:r>
            <a:endParaRPr sz="16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44"/>
          <p:cNvSpPr/>
          <p:nvPr/>
        </p:nvSpPr>
        <p:spPr>
          <a:xfrm>
            <a:off x="142982" y="4046661"/>
            <a:ext cx="8810700" cy="389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Temp: Temperature measured in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Gwanak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Mountain AWS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Hum: Humidity measured in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Gwanak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Mountatin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AWS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Sza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South Zenith Angle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Dist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Distance between sensor  &amp; Windows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Alti: Altitude of Observatory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Gaussian_blue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Cloudeness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over observatory with Gaussian filter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Direc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Directon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of window &amp; the room(We controlled other windows in our experimental environment)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6"/>
          <p:cNvSpPr/>
          <p:nvPr/>
        </p:nvSpPr>
        <p:spPr>
          <a:xfrm>
            <a:off x="190324" y="759271"/>
            <a:ext cx="9664875" cy="118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Regression: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Xgboost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4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Measurement of cloud: OpenCV</a:t>
            </a:r>
            <a:endParaRPr sz="14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set: June 2</a:t>
            </a:r>
            <a:r>
              <a:rPr lang="en-US" sz="1400" b="0" i="1" u="none" strike="noStrike" cap="none" baseline="30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nd</a:t>
            </a:r>
            <a:r>
              <a:rPr lang="en-US" sz="1400" b="0" i="1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to </a:t>
            </a:r>
            <a:r>
              <a:rPr lang="en-US" i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6</a:t>
            </a:r>
            <a:r>
              <a:rPr lang="en-US" sz="1400" b="0" i="1" u="none" strike="noStrike" cap="none" baseline="30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 </a:t>
            </a:r>
            <a:endParaRPr dirty="0">
              <a:solidFill>
                <a:schemeClr val="dk1"/>
              </a:solidFill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1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Test set: June </a:t>
            </a:r>
            <a:r>
              <a:rPr lang="en-US" i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7</a:t>
            </a:r>
            <a:r>
              <a:rPr lang="en-US" sz="1400" b="0" i="1" u="none" strike="noStrike" cap="none" baseline="30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</a:t>
            </a:r>
            <a:r>
              <a:rPr lang="en-US" sz="1400" b="0" i="1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to </a:t>
            </a:r>
            <a:r>
              <a:rPr lang="en-US" i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13</a:t>
            </a:r>
            <a:r>
              <a:rPr lang="en-US" sz="1400" b="0" i="1" u="none" strike="noStrike" cap="none" baseline="30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</a:t>
            </a:r>
            <a:endParaRPr sz="1400" b="0" i="1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528104" y="51425"/>
            <a:ext cx="43478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Approach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3398982" y="486527"/>
            <a:ext cx="5745018" cy="92903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46"/>
          <p:cNvGrpSpPr/>
          <p:nvPr/>
        </p:nvGrpSpPr>
        <p:grpSpPr>
          <a:xfrm>
            <a:off x="6721669" y="-107521"/>
            <a:ext cx="2438699" cy="1323399"/>
            <a:chOff x="6721669" y="-107521"/>
            <a:chExt cx="2438699" cy="1323399"/>
          </a:xfrm>
        </p:grpSpPr>
        <p:sp>
          <p:nvSpPr>
            <p:cNvPr id="609" name="Google Shape;609;p46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46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7230044" y="-107521"/>
              <a:ext cx="1930324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46"/>
          <p:cNvSpPr/>
          <p:nvPr/>
        </p:nvSpPr>
        <p:spPr>
          <a:xfrm>
            <a:off x="3398982" y="3055800"/>
            <a:ext cx="5745018" cy="92015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0" y="3056489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323075" y="2636275"/>
            <a:ext cx="397231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Challenges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15" name="Google Shape;615;p46"/>
          <p:cNvGrpSpPr/>
          <p:nvPr/>
        </p:nvGrpSpPr>
        <p:grpSpPr>
          <a:xfrm>
            <a:off x="323075" y="3429000"/>
            <a:ext cx="8497600" cy="3200373"/>
            <a:chOff x="323075" y="3429000"/>
            <a:chExt cx="8497600" cy="3200373"/>
          </a:xfrm>
        </p:grpSpPr>
        <p:sp>
          <p:nvSpPr>
            <p:cNvPr id="616" name="Google Shape;616;p46"/>
            <p:cNvSpPr/>
            <p:nvPr/>
          </p:nvSpPr>
          <p:spPr>
            <a:xfrm>
              <a:off x="323075" y="3429000"/>
              <a:ext cx="4394700" cy="2584850"/>
            </a:xfrm>
            <a:prstGeom prst="rect">
              <a:avLst/>
            </a:prstGeom>
            <a:noFill/>
            <a:ln w="19050" cap="flat" cmpd="sng">
              <a:solidFill>
                <a:srgbClr val="37404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3175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❏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How to exclude the effect of indoor lighting devices such as bulbs, displays, etc.</a:t>
              </a:r>
              <a:endPara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13970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- Administrative cooperation</a:t>
              </a:r>
              <a:br>
                <a:rPr lang="en-US" sz="1400" b="0" i="0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br>
                <a:rPr lang="en-US" sz="14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endPara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❏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Features not sensitive(work) during the period</a:t>
              </a:r>
              <a:br>
                <a:rPr lang="en-US" sz="14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US" sz="14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Features hard to make it numeric (quantitative)</a:t>
              </a:r>
              <a:endPara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139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- Adding variable for measuring cloud</a:t>
              </a:r>
              <a:endPara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4875975" y="3429000"/>
              <a:ext cx="3944700" cy="2611850"/>
            </a:xfrm>
            <a:prstGeom prst="rect">
              <a:avLst/>
            </a:prstGeom>
            <a:noFill/>
            <a:ln w="19050" cap="flat" cmpd="sng">
              <a:solidFill>
                <a:srgbClr val="37404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3175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Controlling experimental environment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Ex. Overheating of observation machine, malfunction of sensors, controlling luminance source, weather</a:t>
              </a:r>
              <a:endParaRPr sz="1400" b="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18" name="Google Shape;618;p46"/>
            <p:cNvSpPr txBox="1"/>
            <p:nvPr/>
          </p:nvSpPr>
          <p:spPr>
            <a:xfrm>
              <a:off x="5402025" y="6013850"/>
              <a:ext cx="28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Not expected problem</a:t>
              </a: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46"/>
            <p:cNvSpPr txBox="1"/>
            <p:nvPr/>
          </p:nvSpPr>
          <p:spPr>
            <a:xfrm>
              <a:off x="1147925" y="6013850"/>
              <a:ext cx="27450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Expected Problem examples - solved</a:t>
              </a:r>
              <a:endParaRPr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558;p44">
            <a:extLst>
              <a:ext uri="{FF2B5EF4-FFF2-40B4-BE49-F238E27FC236}">
                <a16:creationId xmlns:a16="http://schemas.microsoft.com/office/drawing/2014/main" id="{CE1FB125-A380-4F21-A966-99F07F338AAC}"/>
              </a:ext>
            </a:extLst>
          </p:cNvPr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19" name="Google Shape;559;p44" descr="서울대 연세대 고려대 대학교 로고 배경화면 : 네이버 블로그">
              <a:extLst>
                <a:ext uri="{FF2B5EF4-FFF2-40B4-BE49-F238E27FC236}">
                  <a16:creationId xmlns:a16="http://schemas.microsoft.com/office/drawing/2014/main" id="{14378471-8CD9-4379-B7AA-5EBB9169802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560;p44">
              <a:extLst>
                <a:ext uri="{FF2B5EF4-FFF2-40B4-BE49-F238E27FC236}">
                  <a16:creationId xmlns:a16="http://schemas.microsoft.com/office/drawing/2014/main" id="{C514142F-75E7-480C-B271-316D854BFBB0}"/>
                </a:ext>
              </a:extLst>
            </p:cNvPr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5C1F5AD-7F52-4E24-AAC0-733F1FE9F07B}"/>
              </a:ext>
            </a:extLst>
          </p:cNvPr>
          <p:cNvSpPr txBox="1"/>
          <p:nvPr/>
        </p:nvSpPr>
        <p:spPr>
          <a:xfrm>
            <a:off x="3654444" y="817150"/>
            <a:ext cx="5420360" cy="175432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2">
              <a:spcBef>
                <a:spcPts val="600"/>
              </a:spcBef>
              <a:buSzPts val="1400"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Trial &amp; Error</a:t>
            </a:r>
            <a:endParaRPr lang="en-US" altLang="ko-KR" i="1" dirty="0">
              <a:latin typeface="Georgia"/>
              <a:ea typeface="Georgia"/>
              <a:cs typeface="Georgia"/>
              <a:sym typeface="Georgia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altLang="ko-KR" i="1" dirty="0">
                <a:latin typeface="Georgia"/>
                <a:ea typeface="Georgia"/>
                <a:cs typeface="Georgia"/>
                <a:sym typeface="Georgia"/>
              </a:rPr>
              <a:t>Among the candidate models, the </a:t>
            </a:r>
            <a:r>
              <a:rPr lang="en-US" altLang="ko-KR" i="1" dirty="0" err="1">
                <a:latin typeface="Georgia"/>
                <a:ea typeface="Georgia"/>
                <a:cs typeface="Georgia"/>
                <a:sym typeface="Georgia"/>
              </a:rPr>
              <a:t>XgBoost</a:t>
            </a:r>
            <a:r>
              <a:rPr lang="en-US" altLang="ko-KR" i="1" dirty="0">
                <a:latin typeface="Georgia"/>
                <a:ea typeface="Georgia"/>
                <a:cs typeface="Georgia"/>
                <a:sym typeface="Georgia"/>
              </a:rPr>
              <a:t> is very famous for its performance among the ensemble techniques using many of decision trees model</a:t>
            </a:r>
          </a:p>
          <a:p>
            <a:pPr marL="285750" marR="0" lvl="2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altLang="ko-KR" i="1" dirty="0">
                <a:latin typeface="Georgia"/>
                <a:ea typeface="Georgia"/>
                <a:cs typeface="Georgia"/>
                <a:sym typeface="Georgia"/>
              </a:rPr>
              <a:t>While we tried models like multivariate Linear Regression, decision tree, random forest, </a:t>
            </a:r>
            <a:r>
              <a:rPr lang="en-US" altLang="ko-KR" i="1" dirty="0" err="1">
                <a:latin typeface="Georgia"/>
                <a:ea typeface="Georgia"/>
                <a:cs typeface="Georgia"/>
                <a:sym typeface="Georgia"/>
              </a:rPr>
              <a:t>adaboost</a:t>
            </a:r>
            <a:r>
              <a:rPr lang="en-US" altLang="ko-KR" i="1" dirty="0"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-US" altLang="ko-KR" i="1" dirty="0" err="1">
                <a:latin typeface="Georgia"/>
                <a:ea typeface="Georgia"/>
                <a:cs typeface="Georgia"/>
                <a:sym typeface="Georgia"/>
              </a:rPr>
              <a:t>xgboost</a:t>
            </a:r>
            <a:r>
              <a:rPr lang="en-US" altLang="ko-KR" i="1" dirty="0">
                <a:latin typeface="Georgia"/>
                <a:ea typeface="Georgia"/>
                <a:cs typeface="Georgia"/>
                <a:sym typeface="Georgia"/>
              </a:rPr>
              <a:t>, the </a:t>
            </a:r>
            <a:r>
              <a:rPr lang="en-US" altLang="ko-KR" i="1" dirty="0" err="1">
                <a:latin typeface="Georgia"/>
                <a:ea typeface="Georgia"/>
                <a:cs typeface="Georgia"/>
                <a:sym typeface="Georgia"/>
              </a:rPr>
              <a:t>xgboost</a:t>
            </a:r>
            <a:r>
              <a:rPr lang="en-US" altLang="ko-KR" i="1" dirty="0">
                <a:latin typeface="Georgia"/>
                <a:ea typeface="Georgia"/>
                <a:cs typeface="Georgia"/>
                <a:sym typeface="Georgia"/>
              </a:rPr>
              <a:t> outperforms among those models. </a:t>
            </a:r>
            <a:endParaRPr lang="en-US" altLang="ko-KR" sz="1400" b="0" i="1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7"/>
          <p:cNvSpPr/>
          <p:nvPr/>
        </p:nvSpPr>
        <p:spPr>
          <a:xfrm>
            <a:off x="0" y="1085850"/>
            <a:ext cx="9144000" cy="4808764"/>
          </a:xfrm>
          <a:prstGeom prst="rect">
            <a:avLst/>
          </a:prstGeom>
          <a:solidFill>
            <a:srgbClr val="A7B3B4">
              <a:alpha val="4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627" name="Google Shape;627;p47"/>
          <p:cNvSpPr/>
          <p:nvPr/>
        </p:nvSpPr>
        <p:spPr>
          <a:xfrm>
            <a:off x="3482599" y="2573987"/>
            <a:ext cx="2178802" cy="133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261059" y="0"/>
            <a:ext cx="34179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Results(Extended 10 days)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8"/>
          <p:cNvSpPr/>
          <p:nvPr/>
        </p:nvSpPr>
        <p:spPr>
          <a:xfrm>
            <a:off x="3678982" y="486527"/>
            <a:ext cx="5465018" cy="93737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8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7" name="Google Shape;637;p48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638" name="Google Shape;638;p48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8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7596351" y="-107521"/>
              <a:ext cx="1111202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p48"/>
          <p:cNvSpPr txBox="1"/>
          <p:nvPr/>
        </p:nvSpPr>
        <p:spPr>
          <a:xfrm>
            <a:off x="606669" y="4967654"/>
            <a:ext cx="771090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X axis: time	//	 Y axis: log(Lux)</a:t>
            </a: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Yellow line: predicted Lux. from June </a:t>
            </a:r>
            <a:r>
              <a:rPr lang="en-US" dirty="0">
                <a:latin typeface="Georgia" panose="02040502050405020303" pitchFamily="18" charset="0"/>
              </a:rPr>
              <a:t>7</a:t>
            </a:r>
            <a:r>
              <a:rPr lang="en-US" sz="1400" b="0" i="0" u="none" strike="noStrike" cap="none" baseline="30000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th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 to 1</a:t>
            </a:r>
            <a:r>
              <a:rPr lang="en-US" dirty="0">
                <a:latin typeface="Georgia" panose="02040502050405020303" pitchFamily="18" charset="0"/>
              </a:rPr>
              <a:t>3</a:t>
            </a:r>
            <a:r>
              <a:rPr lang="en-US" sz="1400" b="0" i="0" u="none" strike="noStrike" cap="none" baseline="30000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th</a:t>
            </a: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Blue line: actual Lux. from June </a:t>
            </a:r>
            <a:r>
              <a:rPr lang="en-US" dirty="0">
                <a:latin typeface="Georgia" panose="02040502050405020303" pitchFamily="18" charset="0"/>
              </a:rPr>
              <a:t>7</a:t>
            </a:r>
            <a:r>
              <a:rPr lang="en-US" sz="1400" b="0" i="0" u="none" strike="noStrike" cap="none" baseline="30000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th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 to 1</a:t>
            </a:r>
            <a:r>
              <a:rPr lang="en-US" dirty="0">
                <a:latin typeface="Georgia" panose="02040502050405020303" pitchFamily="18" charset="0"/>
              </a:rPr>
              <a:t>3</a:t>
            </a:r>
            <a:r>
              <a:rPr lang="en-US" sz="1400" b="0" i="0" u="none" strike="noStrike" cap="none" baseline="30000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th</a:t>
            </a: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(Extend 10 days </a:t>
            </a:r>
            <a:r>
              <a:rPr lang="en-US" b="1" dirty="0">
                <a:latin typeface="Georgia" panose="02040502050405020303" pitchFamily="18" charset="0"/>
              </a:rPr>
              <a:t>after presentation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sym typeface="Arial"/>
              </a:rPr>
              <a:t>)</a:t>
            </a:r>
            <a:endParaRPr sz="1400" b="1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sym typeface="Arial"/>
            </a:endParaRPr>
          </a:p>
        </p:txBody>
      </p:sp>
      <p:sp>
        <p:nvSpPr>
          <p:cNvPr id="642" name="Google Shape;642;p48"/>
          <p:cNvSpPr txBox="1"/>
          <p:nvPr/>
        </p:nvSpPr>
        <p:spPr>
          <a:xfrm flipH="1">
            <a:off x="5371344" y="682774"/>
            <a:ext cx="27006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Frequency: an hour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8"/>
          <p:cNvSpPr txBox="1"/>
          <p:nvPr/>
        </p:nvSpPr>
        <p:spPr>
          <a:xfrm flipH="1">
            <a:off x="1250758" y="609443"/>
            <a:ext cx="27006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Frequency: 5 minutes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9588" y="1168420"/>
            <a:ext cx="3783789" cy="374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39" y="1179614"/>
            <a:ext cx="3690913" cy="3672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558;p44">
            <a:extLst>
              <a:ext uri="{FF2B5EF4-FFF2-40B4-BE49-F238E27FC236}">
                <a16:creationId xmlns:a16="http://schemas.microsoft.com/office/drawing/2014/main" id="{4CB8C9DE-FAE9-4CAE-8ADF-938D014BA244}"/>
              </a:ext>
            </a:extLst>
          </p:cNvPr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16" name="Google Shape;559;p44" descr="서울대 연세대 고려대 대학교 로고 배경화면 : 네이버 블로그">
              <a:extLst>
                <a:ext uri="{FF2B5EF4-FFF2-40B4-BE49-F238E27FC236}">
                  <a16:creationId xmlns:a16="http://schemas.microsoft.com/office/drawing/2014/main" id="{06790E6C-1693-47A6-9F85-681025A7673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560;p44">
              <a:extLst>
                <a:ext uri="{FF2B5EF4-FFF2-40B4-BE49-F238E27FC236}">
                  <a16:creationId xmlns:a16="http://schemas.microsoft.com/office/drawing/2014/main" id="{C135267F-58FF-4F70-A1C6-EFDDA0632E43}"/>
                </a:ext>
              </a:extLst>
            </p:cNvPr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652" name="Google Shape;652;p49"/>
          <p:cNvSpPr/>
          <p:nvPr/>
        </p:nvSpPr>
        <p:spPr>
          <a:xfrm>
            <a:off x="190320" y="303225"/>
            <a:ext cx="5190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Results(Extended 10 days</a:t>
            </a:r>
            <a:r>
              <a:rPr lang="en-US" sz="2000" b="1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&amp; Limits</a:t>
            </a:r>
            <a:endParaRPr sz="2000" b="1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3" name="Google Shape;653;p49"/>
          <p:cNvSpPr/>
          <p:nvPr/>
        </p:nvSpPr>
        <p:spPr>
          <a:xfrm>
            <a:off x="4674700" y="474671"/>
            <a:ext cx="4469400" cy="105600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9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49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656" name="Google Shape;656;p49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9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7596351" y="-107521"/>
              <a:ext cx="1111202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49"/>
          <p:cNvSpPr txBox="1"/>
          <p:nvPr/>
        </p:nvSpPr>
        <p:spPr>
          <a:xfrm>
            <a:off x="5380925" y="1345075"/>
            <a:ext cx="3429000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Let’s back to move on to the first q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uestion we suggested.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“</a:t>
            </a:r>
            <a:r>
              <a:rPr lang="en-US" b="0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Is this room face the south?</a:t>
            </a:r>
            <a:r>
              <a:rPr lang="en-US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”</a:t>
            </a:r>
            <a:r>
              <a:rPr lang="en-US" sz="1800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dirty="0">
              <a:solidFill>
                <a:schemeClr val="dk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 u="sng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The result said that…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 u="sng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“No, it d</a:t>
            </a:r>
            <a:r>
              <a:rPr lang="en-US" sz="1800" b="1" u="sng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oes NOT matter with the direction of window</a:t>
            </a:r>
            <a:r>
              <a:rPr lang="en-US" sz="1800" b="1" u="sng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.”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chemeClr val="dk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Meteorological variables have much more importance to the re</a:t>
            </a:r>
            <a:r>
              <a:rPr lang="en-US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sult.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</a:t>
            </a:r>
          </a:p>
          <a:p>
            <a:pPr marL="285750" lvl="3" indent="-285750"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direction of window does </a:t>
            </a:r>
            <a:r>
              <a:rPr lang="en-US" b="1" i="1" u="sng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NOT determine</a:t>
            </a:r>
            <a:r>
              <a:rPr lang="en-US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</a:t>
            </a:r>
            <a:r>
              <a:rPr lang="en-US" altLang="ko-KR" b="1" i="1" u="sng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total amount of window</a:t>
            </a:r>
            <a:r>
              <a:rPr lang="en-US" altLang="ko-KR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, but </a:t>
            </a:r>
            <a:r>
              <a:rPr lang="en-US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total amount of time (or duration) when the “high luminance” in that room!</a:t>
            </a:r>
            <a:endParaRPr b="0" i="0" u="none" strike="noStrike" cap="none" dirty="0">
              <a:solidFill>
                <a:schemeClr val="dk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33A526-C32D-4E1D-98A9-0CBFE6866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9" y="1345075"/>
            <a:ext cx="5109999" cy="4649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3BFA42-3BD7-4681-82CD-AFA3F5ED7B5B}"/>
              </a:ext>
            </a:extLst>
          </p:cNvPr>
          <p:cNvSpPr txBox="1"/>
          <p:nvPr/>
        </p:nvSpPr>
        <p:spPr>
          <a:xfrm>
            <a:off x="776153" y="6014755"/>
            <a:ext cx="4828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200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Of course, we have limitation there is some reason that our observing period is limited to early June, so we ignored seasonality. </a:t>
            </a:r>
          </a:p>
        </p:txBody>
      </p:sp>
      <p:grpSp>
        <p:nvGrpSpPr>
          <p:cNvPr id="16" name="Google Shape;558;p44">
            <a:extLst>
              <a:ext uri="{FF2B5EF4-FFF2-40B4-BE49-F238E27FC236}">
                <a16:creationId xmlns:a16="http://schemas.microsoft.com/office/drawing/2014/main" id="{AD9CAD72-1B86-40A2-ADA0-1D7DCF8C85BB}"/>
              </a:ext>
            </a:extLst>
          </p:cNvPr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17" name="Google Shape;559;p44" descr="서울대 연세대 고려대 대학교 로고 배경화면 : 네이버 블로그">
              <a:extLst>
                <a:ext uri="{FF2B5EF4-FFF2-40B4-BE49-F238E27FC236}">
                  <a16:creationId xmlns:a16="http://schemas.microsoft.com/office/drawing/2014/main" id="{85020ABD-1065-41FA-91CB-914331BDC14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560;p44">
              <a:extLst>
                <a:ext uri="{FF2B5EF4-FFF2-40B4-BE49-F238E27FC236}">
                  <a16:creationId xmlns:a16="http://schemas.microsoft.com/office/drawing/2014/main" id="{2CA8A389-9C57-460D-A9A3-63E4CBA3460F}"/>
                </a:ext>
              </a:extLst>
            </p:cNvPr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652" name="Google Shape;652;p49"/>
          <p:cNvSpPr/>
          <p:nvPr/>
        </p:nvSpPr>
        <p:spPr>
          <a:xfrm>
            <a:off x="190320" y="303225"/>
            <a:ext cx="5190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Results(Extended 10 days</a:t>
            </a:r>
            <a:r>
              <a:rPr lang="en-US" sz="2000" b="1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&amp; Limits</a:t>
            </a:r>
            <a:endParaRPr sz="2000" b="1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3" name="Google Shape;653;p49"/>
          <p:cNvSpPr/>
          <p:nvPr/>
        </p:nvSpPr>
        <p:spPr>
          <a:xfrm>
            <a:off x="4674700" y="474671"/>
            <a:ext cx="4469400" cy="105600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9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49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656" name="Google Shape;656;p49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9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7596351" y="-107521"/>
              <a:ext cx="1111202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558;p44">
            <a:extLst>
              <a:ext uri="{FF2B5EF4-FFF2-40B4-BE49-F238E27FC236}">
                <a16:creationId xmlns:a16="http://schemas.microsoft.com/office/drawing/2014/main" id="{AD9CAD72-1B86-40A2-ADA0-1D7DCF8C85BB}"/>
              </a:ext>
            </a:extLst>
          </p:cNvPr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17" name="Google Shape;559;p44" descr="서울대 연세대 고려대 대학교 로고 배경화면 : 네이버 블로그">
              <a:extLst>
                <a:ext uri="{FF2B5EF4-FFF2-40B4-BE49-F238E27FC236}">
                  <a16:creationId xmlns:a16="http://schemas.microsoft.com/office/drawing/2014/main" id="{85020ABD-1065-41FA-91CB-914331BDC14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560;p44">
              <a:extLst>
                <a:ext uri="{FF2B5EF4-FFF2-40B4-BE49-F238E27FC236}">
                  <a16:creationId xmlns:a16="http://schemas.microsoft.com/office/drawing/2014/main" id="{2CA8A389-9C57-460D-A9A3-63E4CBA3460F}"/>
                </a:ext>
              </a:extLst>
            </p:cNvPr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E530203-3D64-49CB-93FC-32C46E799823}"/>
              </a:ext>
            </a:extLst>
          </p:cNvPr>
          <p:cNvSpPr txBox="1"/>
          <p:nvPr/>
        </p:nvSpPr>
        <p:spPr>
          <a:xfrm>
            <a:off x="540777" y="2601772"/>
            <a:ext cx="77110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The strength of direct solar light sources is greatly affected by sky conditions(clouds) or the weather conditions, (explained in our model by </a:t>
            </a:r>
            <a:r>
              <a:rPr lang="en-US" altLang="ko-KR" sz="2000" b="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gaussian_blue</a:t>
            </a:r>
            <a:r>
              <a:rPr lang="en-US" altLang="ko-KR" sz="20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US" altLang="ko-KR" sz="2000" b="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temparture</a:t>
            </a:r>
            <a:r>
              <a:rPr lang="en-US" altLang="ko-KR" sz="20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humidity,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i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but the continuous supply of light of moderate intensity has more impact on the characteristics of the place. (explained in our model by SZA &amp; directions of window)</a:t>
            </a:r>
            <a:endParaRPr lang="ko-KR" altLang="en-US" sz="2000" i="1" dirty="0"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C806A-7401-47E1-946E-D5C9F0832F57}"/>
              </a:ext>
            </a:extLst>
          </p:cNvPr>
          <p:cNvSpPr txBox="1"/>
          <p:nvPr/>
        </p:nvSpPr>
        <p:spPr>
          <a:xfrm>
            <a:off x="44159" y="1583423"/>
            <a:ext cx="10058399" cy="821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0" u="none" strike="noStrike" cap="none" spc="-15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Answer to the first question when finding a room</a:t>
            </a:r>
            <a:endParaRPr lang="en-US" altLang="ko-KR" sz="4400" b="1" i="0" u="none" strike="noStrike" cap="none" spc="-15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03538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/>
          <p:nvPr/>
        </p:nvSpPr>
        <p:spPr>
          <a:xfrm>
            <a:off x="190318" y="857205"/>
            <a:ext cx="879874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Novelty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generated a new variable(cloudiness) which is not previously used. 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can automatically estimate the indoor light, which can help people to find the room with good light.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  Merits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It could be used everywhere!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Especially useful for the real estate applications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Developing application for providing the indoor light information</a:t>
            </a:r>
            <a:endParaRPr sz="16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7" name="Google Shape;667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668" name="Google Shape;668;p50"/>
          <p:cNvSpPr/>
          <p:nvPr/>
        </p:nvSpPr>
        <p:spPr>
          <a:xfrm>
            <a:off x="427081" y="23885"/>
            <a:ext cx="21210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Novelty / Merits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50"/>
          <p:cNvSpPr/>
          <p:nvPr/>
        </p:nvSpPr>
        <p:spPr>
          <a:xfrm>
            <a:off x="2844000" y="487268"/>
            <a:ext cx="6300000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50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50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672" name="Google Shape;672;p50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0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7596351" y="-107521"/>
              <a:ext cx="1111202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5" name="Google Shape;675;p50" descr="부동산 시장 1위 정보플랫폼, 직방의 4가지 성공 요인"/>
          <p:cNvPicPr preferRelativeResize="0"/>
          <p:nvPr/>
        </p:nvPicPr>
        <p:blipFill rotWithShape="1">
          <a:blip r:embed="rId3">
            <a:alphaModFix/>
          </a:blip>
          <a:srcRect l="9755" t="34318" r="9853" b="962"/>
          <a:stretch/>
        </p:blipFill>
        <p:spPr>
          <a:xfrm>
            <a:off x="190318" y="3429000"/>
            <a:ext cx="359664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0" descr="180403 직방_VR홈투어 on Vime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6833" y="3453046"/>
            <a:ext cx="5062233" cy="284750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0"/>
          <p:cNvSpPr/>
          <p:nvPr/>
        </p:nvSpPr>
        <p:spPr>
          <a:xfrm>
            <a:off x="2669107" y="3782372"/>
            <a:ext cx="3367453" cy="624254"/>
          </a:xfrm>
          <a:prstGeom prst="wedgeEllipseCallout">
            <a:avLst>
              <a:gd name="adj1" fmla="val -32121"/>
              <a:gd name="adj2" fmla="val 77084"/>
            </a:avLst>
          </a:prstGeom>
          <a:solidFill>
            <a:srgbClr val="497388"/>
          </a:solidFill>
          <a:ln w="12700" cap="flat" cmpd="sng">
            <a:solidFill>
              <a:srgbClr val="4973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can tell you exactly how much light will come in.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558;p44">
            <a:extLst>
              <a:ext uri="{FF2B5EF4-FFF2-40B4-BE49-F238E27FC236}">
                <a16:creationId xmlns:a16="http://schemas.microsoft.com/office/drawing/2014/main" id="{312ECFEF-25C0-4D4E-BBDE-570788206743}"/>
              </a:ext>
            </a:extLst>
          </p:cNvPr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15" name="Google Shape;559;p44" descr="서울대 연세대 고려대 대학교 로고 배경화면 : 네이버 블로그">
              <a:extLst>
                <a:ext uri="{FF2B5EF4-FFF2-40B4-BE49-F238E27FC236}">
                  <a16:creationId xmlns:a16="http://schemas.microsoft.com/office/drawing/2014/main" id="{7F3BC594-20D7-4506-83C3-68FE579D581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560;p44">
              <a:extLst>
                <a:ext uri="{FF2B5EF4-FFF2-40B4-BE49-F238E27FC236}">
                  <a16:creationId xmlns:a16="http://schemas.microsoft.com/office/drawing/2014/main" id="{BABD1678-4F34-477A-A4BC-B47811BE4EC3}"/>
                </a:ext>
              </a:extLst>
            </p:cNvPr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1"/>
          <p:cNvSpPr/>
          <p:nvPr/>
        </p:nvSpPr>
        <p:spPr>
          <a:xfrm>
            <a:off x="0" y="1085850"/>
            <a:ext cx="9144000" cy="4808764"/>
          </a:xfrm>
          <a:prstGeom prst="rect">
            <a:avLst/>
          </a:prstGeom>
          <a:solidFill>
            <a:srgbClr val="A7B3B4">
              <a:alpha val="4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685" name="Google Shape;685;p51"/>
          <p:cNvSpPr/>
          <p:nvPr/>
        </p:nvSpPr>
        <p:spPr>
          <a:xfrm>
            <a:off x="2855825" y="2705402"/>
            <a:ext cx="343235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Future Plan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2"/>
          <p:cNvSpPr/>
          <p:nvPr/>
        </p:nvSpPr>
        <p:spPr>
          <a:xfrm>
            <a:off x="190325" y="759270"/>
            <a:ext cx="8810700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the number of data (short time of measurement)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carried out the experience around 10 days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couldn’t measure the light especially in the morning (08~12 AM)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Measurement biased in only one season, early summer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It is hard to reflect the seasonality of the weather, since we measured only in early summer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marR="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 with the instrument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Cell phone turned off when it gets sunlight and heat for a long time – missing value in sky photos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Illuminometer didn’t work sometimes – strange values or outliers exists in the data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variables that we didn’t consider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Distance between buildings, window size and so on… 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2" name="Google Shape;692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693" name="Google Shape;693;p52"/>
          <p:cNvSpPr/>
          <p:nvPr/>
        </p:nvSpPr>
        <p:spPr>
          <a:xfrm>
            <a:off x="565874" y="23885"/>
            <a:ext cx="1361270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Limitation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52"/>
          <p:cNvSpPr/>
          <p:nvPr/>
        </p:nvSpPr>
        <p:spPr>
          <a:xfrm>
            <a:off x="2484000" y="487268"/>
            <a:ext cx="6660000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52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52"/>
          <p:cNvGrpSpPr/>
          <p:nvPr/>
        </p:nvGrpSpPr>
        <p:grpSpPr>
          <a:xfrm>
            <a:off x="6721669" y="-107521"/>
            <a:ext cx="2422331" cy="612412"/>
            <a:chOff x="6721669" y="-107521"/>
            <a:chExt cx="2422331" cy="612412"/>
          </a:xfrm>
        </p:grpSpPr>
        <p:sp>
          <p:nvSpPr>
            <p:cNvPr id="697" name="Google Shape;697;p52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52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7397552" y="-107521"/>
              <a:ext cx="1595309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Plan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p52"/>
          <p:cNvSpPr/>
          <p:nvPr/>
        </p:nvSpPr>
        <p:spPr>
          <a:xfrm>
            <a:off x="190325" y="4440466"/>
            <a:ext cx="88107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Collecting more measurement 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For each site, it is necessary to measure the illuminance at least 3 days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 reflect the seasonality of weather condition, long-term measurements are needed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8001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Applying different algorithm such as RNN &amp; LSTM to the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 get higher accuracy, applying various algorithm to the model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of the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Applying developed model to other sites 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1" name="Google Shape;701;p52"/>
          <p:cNvSpPr/>
          <p:nvPr/>
        </p:nvSpPr>
        <p:spPr>
          <a:xfrm>
            <a:off x="2484000" y="4126832"/>
            <a:ext cx="6660000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52"/>
          <p:cNvSpPr/>
          <p:nvPr/>
        </p:nvSpPr>
        <p:spPr>
          <a:xfrm>
            <a:off x="0" y="4127667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2"/>
          <p:cNvSpPr/>
          <p:nvPr/>
        </p:nvSpPr>
        <p:spPr>
          <a:xfrm>
            <a:off x="565874" y="3736171"/>
            <a:ext cx="1635384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Future Work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" name="Google Shape;558;p44">
            <a:extLst>
              <a:ext uri="{FF2B5EF4-FFF2-40B4-BE49-F238E27FC236}">
                <a16:creationId xmlns:a16="http://schemas.microsoft.com/office/drawing/2014/main" id="{377AD653-B6CF-4C30-928D-EA05C8D9487B}"/>
              </a:ext>
            </a:extLst>
          </p:cNvPr>
          <p:cNvGrpSpPr/>
          <p:nvPr/>
        </p:nvGrpSpPr>
        <p:grpSpPr>
          <a:xfrm>
            <a:off x="42044" y="6439089"/>
            <a:ext cx="2160936" cy="418911"/>
            <a:chOff x="42044" y="6439089"/>
            <a:chExt cx="2160936" cy="418911"/>
          </a:xfrm>
        </p:grpSpPr>
        <p:pic>
          <p:nvPicPr>
            <p:cNvPr id="16" name="Google Shape;559;p44" descr="서울대 연세대 고려대 대학교 로고 배경화면 : 네이버 블로그">
              <a:extLst>
                <a:ext uri="{FF2B5EF4-FFF2-40B4-BE49-F238E27FC236}">
                  <a16:creationId xmlns:a16="http://schemas.microsoft.com/office/drawing/2014/main" id="{96733421-DFE5-4C71-9AC7-F86F28B94C9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560;p44">
              <a:extLst>
                <a:ext uri="{FF2B5EF4-FFF2-40B4-BE49-F238E27FC236}">
                  <a16:creationId xmlns:a16="http://schemas.microsoft.com/office/drawing/2014/main" id="{95FCDAFE-A69B-403D-8197-CCF323E054A9}"/>
                </a:ext>
              </a:extLst>
            </p:cNvPr>
            <p:cNvSpPr/>
            <p:nvPr/>
          </p:nvSpPr>
          <p:spPr>
            <a:xfrm>
              <a:off x="455386" y="6534835"/>
              <a:ext cx="17475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Arial"/>
                  <a:ea typeface="Arial"/>
                  <a:cs typeface="Arial"/>
                  <a:sym typeface="Arial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0" y="1085850"/>
            <a:ext cx="9144000" cy="4808764"/>
          </a:xfrm>
          <a:prstGeom prst="rect">
            <a:avLst/>
          </a:prstGeom>
          <a:solidFill>
            <a:srgbClr val="A7B3B4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2795171" y="2572801"/>
            <a:ext cx="3797835" cy="133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"/>
          <p:cNvSpPr/>
          <p:nvPr/>
        </p:nvSpPr>
        <p:spPr>
          <a:xfrm>
            <a:off x="2921876" y="3168522"/>
            <a:ext cx="3237186" cy="777834"/>
          </a:xfrm>
          <a:prstGeom prst="rect">
            <a:avLst/>
          </a:prstGeom>
          <a:solidFill>
            <a:srgbClr val="536062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3"/>
          <p:cNvSpPr/>
          <p:nvPr/>
        </p:nvSpPr>
        <p:spPr>
          <a:xfrm>
            <a:off x="3161679" y="2965572"/>
            <a:ext cx="2820645" cy="92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/>
        </p:nvSpPr>
        <p:spPr>
          <a:xfrm>
            <a:off x="0" y="1221317"/>
            <a:ext cx="9144000" cy="4808764"/>
          </a:xfrm>
          <a:prstGeom prst="rect">
            <a:avLst/>
          </a:prstGeom>
          <a:solidFill>
            <a:srgbClr val="A7B3B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0" name="Google Shape;130;p37"/>
          <p:cNvSpPr/>
          <p:nvPr/>
        </p:nvSpPr>
        <p:spPr>
          <a:xfrm>
            <a:off x="714391" y="1851931"/>
            <a:ext cx="7997808" cy="289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First question when finding a room</a:t>
            </a:r>
            <a:endParaRPr sz="4800" b="1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Is this room </a:t>
            </a:r>
            <a:r>
              <a:rPr lang="en-US" sz="3200" b="1" i="1" u="none" strike="noStrike" cap="none" dirty="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well lighted?</a:t>
            </a:r>
            <a:endParaRPr dirty="0"/>
          </a:p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Is this room </a:t>
            </a:r>
            <a:r>
              <a:rPr lang="en-US" sz="3200" b="1" i="1" u="none" strike="noStrike" cap="none" dirty="0">
                <a:solidFill>
                  <a:srgbClr val="7F7F7F"/>
                </a:solidFill>
                <a:latin typeface="Georgia"/>
                <a:ea typeface="Georgia"/>
                <a:cs typeface="Georgia"/>
                <a:sym typeface="Georgia"/>
              </a:rPr>
              <a:t>facing south?</a:t>
            </a:r>
            <a:endParaRPr sz="3200" b="1" i="1" u="none" strike="noStrike" cap="none" dirty="0">
              <a:solidFill>
                <a:srgbClr val="7F7F7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37"/>
          <p:cNvSpPr txBox="1"/>
          <p:nvPr/>
        </p:nvSpPr>
        <p:spPr>
          <a:xfrm>
            <a:off x="1144492" y="5218824"/>
            <a:ext cx="68550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do we ask whether it is facing south and well lighted?</a:t>
            </a:r>
            <a:endParaRPr sz="1600" b="1" i="1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4703619" y="783690"/>
            <a:ext cx="4272727" cy="5572661"/>
          </a:xfrm>
          <a:prstGeom prst="rect">
            <a:avLst/>
          </a:prstGeom>
          <a:solidFill>
            <a:srgbClr val="C4C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262761" y="783690"/>
            <a:ext cx="4272727" cy="5572661"/>
          </a:xfrm>
          <a:prstGeom prst="rect">
            <a:avLst/>
          </a:prstGeom>
          <a:solidFill>
            <a:srgbClr val="E1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564138" y="23885"/>
            <a:ext cx="1486304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455386" y="1331729"/>
            <a:ext cx="3940811" cy="183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timing and intensity of light 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coming in is important factor in residential and commercial space.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2135" marR="0" lvl="0" indent="-54038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2135" marR="0" lvl="0" indent="-5721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Since the amount of sunlight is affected by the characteristics of window, the location, and timing,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is difficult to intuitively apprehend at a glance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>
            <a:off x="6721669" y="-91630"/>
            <a:ext cx="2422331" cy="612412"/>
            <a:chOff x="6721669" y="-91630"/>
            <a:chExt cx="2422331" cy="612412"/>
          </a:xfrm>
        </p:grpSpPr>
        <p:sp>
          <p:nvSpPr>
            <p:cNvPr id="145" name="Google Shape;145;p5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7359587" y="-91630"/>
              <a:ext cx="1680268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8" name="Google Shape;148;p5" descr="남향이 최고?&amp;quot; 어른들이 집 방향을 예민하게 생각하는 까닭 | 1bo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172" y="3570020"/>
            <a:ext cx="3411237" cy="227415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/>
          <p:nvPr/>
        </p:nvSpPr>
        <p:spPr>
          <a:xfrm>
            <a:off x="4853608" y="1350542"/>
            <a:ext cx="3787237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find out the good condition for the well-lighted home</a:t>
            </a:r>
            <a:endParaRPr sz="5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2135" marR="0" lvl="2" indent="-5721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Based on the information of the direction and size of the window, altitude of the building, surrounding environment, and time.</a:t>
            </a:r>
            <a:endParaRPr/>
          </a:p>
          <a:p>
            <a:pPr marL="572135" marR="0" lvl="1" indent="-5721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Estimate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much light comes in at a certain time of day </a:t>
            </a: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using ML method without measuring the daylight.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353604" y="906570"/>
            <a:ext cx="40425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4818686" y="906570"/>
            <a:ext cx="40425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2321426" y="4267898"/>
            <a:ext cx="56137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5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154" name="Google Shape;154;p5" descr="서울대 연세대 고려대 대학교 로고 배경화면 : 네이버 블로그"/>
            <p:cNvPicPr preferRelativeResize="0"/>
            <p:nvPr/>
          </p:nvPicPr>
          <p:blipFill rotWithShape="1">
            <a:blip r:embed="rId4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5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" name="Google Shape;156;p5" descr="Daylight Saving Time Start Icon Stock Illustration - Download Image Now -  iStock"/>
          <p:cNvPicPr preferRelativeResize="0"/>
          <p:nvPr/>
        </p:nvPicPr>
        <p:blipFill rotWithShape="1">
          <a:blip r:embed="rId5">
            <a:alphaModFix/>
          </a:blip>
          <a:srcRect l="26744" t="16096" r="26295" b="39373"/>
          <a:stretch/>
        </p:blipFill>
        <p:spPr>
          <a:xfrm>
            <a:off x="1888138" y="4559262"/>
            <a:ext cx="569049" cy="53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/>
          <p:nvPr/>
        </p:nvSpPr>
        <p:spPr>
          <a:xfrm>
            <a:off x="4818686" y="3966603"/>
            <a:ext cx="40425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EFFECT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4853608" y="4331728"/>
            <a:ext cx="3787237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Determine whether the space is suitable for the preference for the light and purpose of use. 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2135" marR="0" lvl="0" indent="-54038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</a:pPr>
            <a:endParaRPr sz="5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2135" marR="0" lvl="0" indent="-5721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would be also useful when purchasing a house, growing plants, or controlling room temperature in summer!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72135" marR="0" lvl="0" indent="-4832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/>
          <p:nvPr/>
        </p:nvSpPr>
        <p:spPr>
          <a:xfrm>
            <a:off x="564138" y="23885"/>
            <a:ext cx="1486304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6" name="Google Shape;166;p38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8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38"/>
          <p:cNvGrpSpPr/>
          <p:nvPr/>
        </p:nvGrpSpPr>
        <p:grpSpPr>
          <a:xfrm>
            <a:off x="6721669" y="-91630"/>
            <a:ext cx="2422331" cy="612412"/>
            <a:chOff x="6721669" y="-91630"/>
            <a:chExt cx="2422331" cy="612412"/>
          </a:xfrm>
        </p:grpSpPr>
        <p:sp>
          <p:nvSpPr>
            <p:cNvPr id="169" name="Google Shape;169;p38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8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8"/>
            <p:cNvSpPr/>
            <p:nvPr/>
          </p:nvSpPr>
          <p:spPr>
            <a:xfrm>
              <a:off x="7359587" y="-91630"/>
              <a:ext cx="1680268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38"/>
          <p:cNvSpPr/>
          <p:nvPr/>
        </p:nvSpPr>
        <p:spPr>
          <a:xfrm>
            <a:off x="877797" y="1729769"/>
            <a:ext cx="3433922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LOCATION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TIME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DIRECTION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SIZE OF WINDOW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CLOUDINESS</a:t>
            </a:r>
            <a:endParaRPr/>
          </a:p>
        </p:txBody>
      </p:sp>
      <p:grpSp>
        <p:nvGrpSpPr>
          <p:cNvPr id="173" name="Google Shape;173;p38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174" name="Google Shape;174;p38" descr="서울대 연세대 고려대 대학교 로고 배경화면 : 네이버 블로그"/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38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38"/>
          <p:cNvPicPr preferRelativeResize="0"/>
          <p:nvPr/>
        </p:nvPicPr>
        <p:blipFill rotWithShape="1">
          <a:blip r:embed="rId4">
            <a:alphaModFix/>
          </a:blip>
          <a:srcRect t="7695"/>
          <a:stretch/>
        </p:blipFill>
        <p:spPr>
          <a:xfrm>
            <a:off x="4914772" y="3287693"/>
            <a:ext cx="3755914" cy="27590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8"/>
          <p:cNvSpPr/>
          <p:nvPr/>
        </p:nvSpPr>
        <p:spPr>
          <a:xfrm>
            <a:off x="5199094" y="1932514"/>
            <a:ext cx="368306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INTENSITY OF INCOMING LIGHT </a:t>
            </a:r>
            <a:br>
              <a:rPr lang="en-US" sz="1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1" i="1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AT TARGET SITE</a:t>
            </a:r>
            <a:endParaRPr/>
          </a:p>
        </p:txBody>
      </p:sp>
      <p:sp>
        <p:nvSpPr>
          <p:cNvPr id="178" name="Google Shape;178;p38"/>
          <p:cNvSpPr/>
          <p:nvPr/>
        </p:nvSpPr>
        <p:spPr>
          <a:xfrm>
            <a:off x="1526906" y="2952921"/>
            <a:ext cx="1673720" cy="924401"/>
          </a:xfrm>
          <a:prstGeom prst="flowChartMultidocumen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Longitude: 126.9828873413339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Latitude: 37.52475464417339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Direction: 123° (south east)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to Wall ratio: 100%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Cloudiness: “video processing”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113" y="3925195"/>
            <a:ext cx="2400326" cy="213525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/>
          <p:nvPr/>
        </p:nvSpPr>
        <p:spPr>
          <a:xfrm>
            <a:off x="3838792" y="3544615"/>
            <a:ext cx="993491" cy="76324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8"/>
          <p:cNvSpPr/>
          <p:nvPr/>
        </p:nvSpPr>
        <p:spPr>
          <a:xfrm>
            <a:off x="789689" y="764627"/>
            <a:ext cx="4042594" cy="30777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IMAGINATION OF OUR MODEL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8"/>
          <p:cNvSpPr/>
          <p:nvPr/>
        </p:nvSpPr>
        <p:spPr>
          <a:xfrm>
            <a:off x="789689" y="1100515"/>
            <a:ext cx="8250166" cy="50468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6111701" y="1366536"/>
            <a:ext cx="11083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  <p:sp>
        <p:nvSpPr>
          <p:cNvPr id="184" name="Google Shape;184;p38"/>
          <p:cNvSpPr txBox="1"/>
          <p:nvPr/>
        </p:nvSpPr>
        <p:spPr>
          <a:xfrm>
            <a:off x="1923988" y="1360503"/>
            <a:ext cx="8869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/>
          <p:nvPr/>
        </p:nvSpPr>
        <p:spPr>
          <a:xfrm>
            <a:off x="4703619" y="783690"/>
            <a:ext cx="4272727" cy="5572661"/>
          </a:xfrm>
          <a:prstGeom prst="rect">
            <a:avLst/>
          </a:prstGeom>
          <a:solidFill>
            <a:srgbClr val="C4C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9"/>
          <p:cNvSpPr/>
          <p:nvPr/>
        </p:nvSpPr>
        <p:spPr>
          <a:xfrm>
            <a:off x="262761" y="783690"/>
            <a:ext cx="4272727" cy="5572661"/>
          </a:xfrm>
          <a:prstGeom prst="rect">
            <a:avLst/>
          </a:prstGeom>
          <a:solidFill>
            <a:srgbClr val="E1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9"/>
          <p:cNvSpPr/>
          <p:nvPr/>
        </p:nvSpPr>
        <p:spPr>
          <a:xfrm>
            <a:off x="455386" y="1331729"/>
            <a:ext cx="3940811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Imagery and 3D modeling and shade calculations from Google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Georgia"/>
                <a:ea typeface="Georgia"/>
                <a:cs typeface="Georgia"/>
                <a:sym typeface="Wingdings" panose="05000000000000000000" pitchFamily="2" charset="2"/>
              </a:rPr>
              <a:t>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calculate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available area on the roof for solar panels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Weather data from the National Renewable Energy Laboratory (NREL)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Wingdings" panose="05000000000000000000" pitchFamily="2" charset="2"/>
              </a:rPr>
              <a:t>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calculate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usable sunlight per year</a:t>
            </a:r>
            <a:endParaRPr sz="500" b="1" i="1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Solar pricing data, Solar incentives data, Solar Renewable Energy Credit data 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Wingdings" panose="05000000000000000000" pitchFamily="2" charset="2"/>
              </a:rPr>
              <a:t>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calculate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much they can save the money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compared to current electricity rates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4" name="Google Shape;194;p39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9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39"/>
          <p:cNvGrpSpPr/>
          <p:nvPr/>
        </p:nvGrpSpPr>
        <p:grpSpPr>
          <a:xfrm>
            <a:off x="6721669" y="-91630"/>
            <a:ext cx="2422331" cy="612412"/>
            <a:chOff x="6721669" y="-91630"/>
            <a:chExt cx="2422331" cy="612412"/>
          </a:xfrm>
        </p:grpSpPr>
        <p:sp>
          <p:nvSpPr>
            <p:cNvPr id="197" name="Google Shape;197;p39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9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9"/>
            <p:cNvSpPr/>
            <p:nvPr/>
          </p:nvSpPr>
          <p:spPr>
            <a:xfrm>
              <a:off x="7359587" y="-91630"/>
              <a:ext cx="1680268" cy="61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39"/>
          <p:cNvSpPr/>
          <p:nvPr/>
        </p:nvSpPr>
        <p:spPr>
          <a:xfrm>
            <a:off x="353604" y="906570"/>
            <a:ext cx="40425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Project Sunroof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1" name="Google Shape;201;p39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202" name="Google Shape;202;p39" descr="서울대 연세대 고려대 대학교 로고 배경화면 : 네이버 블로그"/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39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480" y="4680304"/>
            <a:ext cx="2738841" cy="166424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/>
          <p:nvPr/>
        </p:nvSpPr>
        <p:spPr>
          <a:xfrm>
            <a:off x="4862235" y="1331729"/>
            <a:ext cx="4177620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Imagery and detector-based lighting estimations from MLDL Class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Wingdings" panose="05000000000000000000" pitchFamily="2" charset="2"/>
              </a:rPr>
              <a:t>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Calculate expected luminance from the sunlight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focusing on each room and illumination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Weather data from our video detection system using old mobile devices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Wingdings" panose="05000000000000000000" pitchFamily="2" charset="2"/>
              </a:rPr>
              <a:t>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Detect the clouds in the sky determining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amount of the clouds, rain-clouds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Detailed condition of the rooms like directions and altitudes of observing windows, and distance between the observer and the windows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Wingdings" panose="05000000000000000000" pitchFamily="2" charset="2"/>
              </a:rPr>
              <a:t>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Catch up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‘how the human does sense the sunlight’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in the room 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39"/>
          <p:cNvSpPr/>
          <p:nvPr/>
        </p:nvSpPr>
        <p:spPr>
          <a:xfrm>
            <a:off x="4838645" y="906570"/>
            <a:ext cx="40425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Work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7" name="Google Shape;207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1667" y="4680304"/>
            <a:ext cx="2616550" cy="15823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/>
          <p:cNvSpPr/>
          <p:nvPr/>
        </p:nvSpPr>
        <p:spPr>
          <a:xfrm>
            <a:off x="564137" y="23885"/>
            <a:ext cx="190812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Related Work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/>
          <p:nvPr/>
        </p:nvSpPr>
        <p:spPr>
          <a:xfrm>
            <a:off x="4703619" y="1019578"/>
            <a:ext cx="4272727" cy="5513706"/>
          </a:xfrm>
          <a:prstGeom prst="rect">
            <a:avLst/>
          </a:prstGeom>
          <a:solidFill>
            <a:srgbClr val="C4C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0"/>
          <p:cNvSpPr/>
          <p:nvPr/>
        </p:nvSpPr>
        <p:spPr>
          <a:xfrm>
            <a:off x="262761" y="1019578"/>
            <a:ext cx="4272727" cy="5513706"/>
          </a:xfrm>
          <a:prstGeom prst="rect">
            <a:avLst/>
          </a:prstGeom>
          <a:solidFill>
            <a:srgbClr val="E1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455386" y="1331729"/>
            <a:ext cx="3940811" cy="529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After the proposal presentation, the most important issues </a:t>
            </a:r>
            <a:r>
              <a:rPr lang="en-US" sz="1400" b="0" i="1" u="sng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was ‘how to automate sensing the sunlight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’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Considered the single-board microcontrollers like Arduino, Coral board but the sensor part is not adaptable for the range of our interests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Alternatively, considered the mobile phone with luminance sensors in camera however, the similar issues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After the long discussion with our members, we determined to use the dedicated equipment for the luminance sensor with automated recording function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 reduce the human input, the automation was recommended for the data collection, however, during the experiments, we had faced the malfunctions and missing data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could learn from this experience that configuring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reliable data collection system might be equally important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part when building a data-prediction model</a:t>
            </a: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18" name="Google Shape;218;p40"/>
          <p:cNvSpPr/>
          <p:nvPr/>
        </p:nvSpPr>
        <p:spPr>
          <a:xfrm>
            <a:off x="2401821" y="488103"/>
            <a:ext cx="6742178" cy="92161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0"/>
          <p:cNvSpPr/>
          <p:nvPr/>
        </p:nvSpPr>
        <p:spPr>
          <a:xfrm>
            <a:off x="0" y="488103"/>
            <a:ext cx="190318" cy="105592"/>
          </a:xfrm>
          <a:prstGeom prst="rect">
            <a:avLst/>
          </a:prstGeom>
          <a:solidFill>
            <a:srgbClr val="5360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0"/>
          <p:cNvSpPr/>
          <p:nvPr/>
        </p:nvSpPr>
        <p:spPr>
          <a:xfrm>
            <a:off x="353604" y="1019578"/>
            <a:ext cx="40425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Issues on automation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1" name="Google Shape;221;p40"/>
          <p:cNvGrpSpPr/>
          <p:nvPr/>
        </p:nvGrpSpPr>
        <p:grpSpPr>
          <a:xfrm>
            <a:off x="42044" y="6439089"/>
            <a:ext cx="1976590" cy="418911"/>
            <a:chOff x="42044" y="6439089"/>
            <a:chExt cx="1976590" cy="418911"/>
          </a:xfrm>
        </p:grpSpPr>
        <p:pic>
          <p:nvPicPr>
            <p:cNvPr id="222" name="Google Shape;222;p40" descr="서울대 연세대 고려대 대학교 로고 배경화면 : 네이버 블로그"/>
            <p:cNvPicPr preferRelativeResize="0"/>
            <p:nvPr/>
          </p:nvPicPr>
          <p:blipFill rotWithShape="1">
            <a:blip r:embed="rId3">
              <a:alphaModFix/>
            </a:blip>
            <a:srcRect l="18107" t="36656" r="17525" b="29137"/>
            <a:stretch/>
          </p:blipFill>
          <p:spPr>
            <a:xfrm>
              <a:off x="42044" y="6439089"/>
              <a:ext cx="441434" cy="418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40"/>
            <p:cNvSpPr/>
            <p:nvPr/>
          </p:nvSpPr>
          <p:spPr>
            <a:xfrm>
              <a:off x="455386" y="6534835"/>
              <a:ext cx="1563248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Seoul National University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536062"/>
                  </a:solidFill>
                  <a:latin typeface="Calibri"/>
                  <a:ea typeface="Calibri"/>
                  <a:cs typeface="Calibri"/>
                  <a:sym typeface="Calibri"/>
                </a:rPr>
                <a:t>Graduate School of Data Science </a:t>
              </a:r>
              <a:endParaRPr sz="800" b="0" i="0" u="none" strike="noStrike" cap="none">
                <a:solidFill>
                  <a:srgbClr val="5360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40"/>
          <p:cNvSpPr/>
          <p:nvPr/>
        </p:nvSpPr>
        <p:spPr>
          <a:xfrm>
            <a:off x="4862235" y="1331729"/>
            <a:ext cx="4177620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Finally, we have done with 10 days data however, still we have short-term data to firmly estimate the indoor-lightings for the whole periods of time.</a:t>
            </a:r>
            <a:endParaRPr sz="1400" b="1" i="1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 the initial process, we have missing data issues and bad weather condition. Also, confirming the data collection methodologies also the hard work for the processing this project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Small number of days and observatory locations might lead to overfitting problems even though we had built the appropriate models to predict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Still the most important lesson from the short-time to go might be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“Just Do It.”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“Never put off till tomorrow what you can do today”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40"/>
          <p:cNvSpPr/>
          <p:nvPr/>
        </p:nvSpPr>
        <p:spPr>
          <a:xfrm>
            <a:off x="4838645" y="1019578"/>
            <a:ext cx="40425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Issues on data shortage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/>
          <p:nvPr/>
        </p:nvSpPr>
        <p:spPr>
          <a:xfrm>
            <a:off x="156706" y="23885"/>
            <a:ext cx="233320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Lessons we take</a:t>
            </a:r>
            <a:endParaRPr sz="2000" b="1" i="0" u="none" strike="noStrike" cap="none">
              <a:solidFill>
                <a:srgbClr val="374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7" name="Google Shape;227;p40"/>
          <p:cNvGrpSpPr/>
          <p:nvPr/>
        </p:nvGrpSpPr>
        <p:grpSpPr>
          <a:xfrm>
            <a:off x="6721669" y="-107521"/>
            <a:ext cx="2422331" cy="707846"/>
            <a:chOff x="6721669" y="-107521"/>
            <a:chExt cx="2422331" cy="707846"/>
          </a:xfrm>
        </p:grpSpPr>
        <p:sp>
          <p:nvSpPr>
            <p:cNvPr id="228" name="Google Shape;228;p40"/>
            <p:cNvSpPr/>
            <p:nvPr/>
          </p:nvSpPr>
          <p:spPr>
            <a:xfrm>
              <a:off x="7359588" y="23885"/>
              <a:ext cx="1784412" cy="462642"/>
            </a:xfrm>
            <a:prstGeom prst="rect">
              <a:avLst/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 rot="-5400000">
              <a:off x="6809307" y="-63753"/>
              <a:ext cx="462642" cy="637918"/>
            </a:xfrm>
            <a:prstGeom prst="triangle">
              <a:avLst>
                <a:gd name="adj" fmla="val 0"/>
              </a:avLst>
            </a:prstGeom>
            <a:solidFill>
              <a:srgbClr val="5361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7277944" y="-107521"/>
              <a:ext cx="178125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2135" marR="0" lvl="0" indent="-572135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40"/>
          <p:cNvSpPr/>
          <p:nvPr/>
        </p:nvSpPr>
        <p:spPr>
          <a:xfrm>
            <a:off x="262761" y="626536"/>
            <a:ext cx="538069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lesson we learned from data collection procedure</a:t>
            </a:r>
            <a:endParaRPr sz="14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"/>
          <p:cNvSpPr/>
          <p:nvPr/>
        </p:nvSpPr>
        <p:spPr>
          <a:xfrm>
            <a:off x="0" y="1085850"/>
            <a:ext cx="9144000" cy="4808764"/>
          </a:xfrm>
          <a:prstGeom prst="rect">
            <a:avLst/>
          </a:prstGeom>
          <a:solidFill>
            <a:srgbClr val="A7B3B4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" name="Google Shape;239;p6"/>
          <p:cNvSpPr/>
          <p:nvPr/>
        </p:nvSpPr>
        <p:spPr>
          <a:xfrm>
            <a:off x="2477517" y="2573987"/>
            <a:ext cx="4188967" cy="133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572135" marR="0" lvl="0" indent="-5721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보라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2714</Words>
  <Application>Microsoft Office PowerPoint</Application>
  <PresentationFormat>화면 슬라이드 쇼(4:3)</PresentationFormat>
  <Paragraphs>424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Noto Sans Symbols</vt:lpstr>
      <vt:lpstr>Malgun Gothic</vt:lpstr>
      <vt:lpstr>Georgia</vt:lpstr>
      <vt:lpstr>Calibri</vt:lpstr>
      <vt:lpstr>Century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YEON</dc:creator>
  <cp:lastModifiedBy>Jackie Seongyong</cp:lastModifiedBy>
  <cp:revision>8</cp:revision>
  <dcterms:created xsi:type="dcterms:W3CDTF">2019-12-15T08:58:08Z</dcterms:created>
  <dcterms:modified xsi:type="dcterms:W3CDTF">2021-06-24T06:09:05Z</dcterms:modified>
</cp:coreProperties>
</file>